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492" r:id="rId2"/>
    <p:sldId id="699" r:id="rId3"/>
    <p:sldId id="701" r:id="rId4"/>
    <p:sldId id="810" r:id="rId5"/>
    <p:sldId id="702" r:id="rId6"/>
    <p:sldId id="703" r:id="rId7"/>
    <p:sldId id="704" r:id="rId8"/>
    <p:sldId id="705" r:id="rId9"/>
    <p:sldId id="706" r:id="rId10"/>
    <p:sldId id="709" r:id="rId11"/>
    <p:sldId id="710" r:id="rId12"/>
    <p:sldId id="811" r:id="rId13"/>
    <p:sldId id="812" r:id="rId14"/>
    <p:sldId id="813" r:id="rId15"/>
    <p:sldId id="814" r:id="rId16"/>
    <p:sldId id="815" r:id="rId17"/>
    <p:sldId id="816" r:id="rId18"/>
    <p:sldId id="818" r:id="rId19"/>
    <p:sldId id="817" r:id="rId20"/>
    <p:sldId id="820" r:id="rId21"/>
    <p:sldId id="821" r:id="rId22"/>
    <p:sldId id="826" r:id="rId23"/>
    <p:sldId id="823" r:id="rId24"/>
    <p:sldId id="824" r:id="rId25"/>
    <p:sldId id="691" r:id="rId26"/>
    <p:sldId id="707" r:id="rId27"/>
    <p:sldId id="708" r:id="rId28"/>
    <p:sldId id="711" r:id="rId29"/>
    <p:sldId id="713" r:id="rId30"/>
    <p:sldId id="714" r:id="rId31"/>
    <p:sldId id="715" r:id="rId32"/>
    <p:sldId id="716" r:id="rId33"/>
    <p:sldId id="717" r:id="rId34"/>
    <p:sldId id="718" r:id="rId35"/>
    <p:sldId id="719" r:id="rId36"/>
    <p:sldId id="720" r:id="rId37"/>
    <p:sldId id="721" r:id="rId38"/>
    <p:sldId id="722" r:id="rId39"/>
    <p:sldId id="726" r:id="rId40"/>
    <p:sldId id="724" r:id="rId41"/>
    <p:sldId id="725" r:id="rId42"/>
    <p:sldId id="727" r:id="rId43"/>
    <p:sldId id="728" r:id="rId44"/>
    <p:sldId id="729" r:id="rId45"/>
    <p:sldId id="731" r:id="rId46"/>
    <p:sldId id="732" r:id="rId47"/>
    <p:sldId id="730" r:id="rId48"/>
    <p:sldId id="733" r:id="rId49"/>
    <p:sldId id="734" r:id="rId50"/>
    <p:sldId id="736" r:id="rId51"/>
    <p:sldId id="737" r:id="rId52"/>
    <p:sldId id="738" r:id="rId53"/>
    <p:sldId id="739" r:id="rId54"/>
    <p:sldId id="740" r:id="rId55"/>
    <p:sldId id="741" r:id="rId56"/>
    <p:sldId id="742" r:id="rId57"/>
    <p:sldId id="743" r:id="rId58"/>
    <p:sldId id="744" r:id="rId59"/>
    <p:sldId id="735" r:id="rId60"/>
    <p:sldId id="829" r:id="rId61"/>
    <p:sldId id="745" r:id="rId62"/>
    <p:sldId id="746" r:id="rId63"/>
    <p:sldId id="748" r:id="rId64"/>
    <p:sldId id="749" r:id="rId65"/>
    <p:sldId id="750" r:id="rId66"/>
    <p:sldId id="747" r:id="rId67"/>
    <p:sldId id="752" r:id="rId68"/>
    <p:sldId id="753" r:id="rId69"/>
    <p:sldId id="751" r:id="rId70"/>
    <p:sldId id="756" r:id="rId71"/>
    <p:sldId id="757" r:id="rId72"/>
    <p:sldId id="760" r:id="rId73"/>
    <p:sldId id="758" r:id="rId74"/>
    <p:sldId id="761" r:id="rId75"/>
    <p:sldId id="763" r:id="rId76"/>
    <p:sldId id="759" r:id="rId77"/>
    <p:sldId id="764" r:id="rId78"/>
    <p:sldId id="762" r:id="rId79"/>
    <p:sldId id="765" r:id="rId80"/>
    <p:sldId id="766" r:id="rId81"/>
    <p:sldId id="767" r:id="rId82"/>
    <p:sldId id="768" r:id="rId83"/>
    <p:sldId id="769" r:id="rId84"/>
    <p:sldId id="770" r:id="rId85"/>
    <p:sldId id="771" r:id="rId86"/>
    <p:sldId id="772" r:id="rId87"/>
    <p:sldId id="773" r:id="rId88"/>
    <p:sldId id="774" r:id="rId89"/>
    <p:sldId id="777" r:id="rId90"/>
    <p:sldId id="776" r:id="rId91"/>
    <p:sldId id="778" r:id="rId92"/>
    <p:sldId id="779" r:id="rId93"/>
    <p:sldId id="780" r:id="rId94"/>
    <p:sldId id="781" r:id="rId95"/>
    <p:sldId id="782" r:id="rId96"/>
    <p:sldId id="783" r:id="rId97"/>
    <p:sldId id="784" r:id="rId98"/>
    <p:sldId id="785" r:id="rId99"/>
    <p:sldId id="786" r:id="rId100"/>
    <p:sldId id="787" r:id="rId101"/>
    <p:sldId id="788" r:id="rId102"/>
    <p:sldId id="789" r:id="rId103"/>
    <p:sldId id="790" r:id="rId104"/>
    <p:sldId id="791" r:id="rId105"/>
    <p:sldId id="792" r:id="rId106"/>
    <p:sldId id="793" r:id="rId107"/>
    <p:sldId id="794" r:id="rId108"/>
    <p:sldId id="795" r:id="rId109"/>
    <p:sldId id="796" r:id="rId110"/>
    <p:sldId id="797" r:id="rId111"/>
    <p:sldId id="798" r:id="rId112"/>
    <p:sldId id="799" r:id="rId113"/>
    <p:sldId id="822" r:id="rId114"/>
    <p:sldId id="800" r:id="rId115"/>
    <p:sldId id="801" r:id="rId116"/>
    <p:sldId id="802" r:id="rId117"/>
    <p:sldId id="803" r:id="rId118"/>
    <p:sldId id="804" r:id="rId119"/>
    <p:sldId id="805" r:id="rId120"/>
    <p:sldId id="806" r:id="rId121"/>
    <p:sldId id="807" r:id="rId122"/>
    <p:sldId id="809" r:id="rId123"/>
    <p:sldId id="808" r:id="rId1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6" autoAdjust="0"/>
    <p:restoredTop sz="94289" autoAdjust="0"/>
  </p:normalViewPr>
  <p:slideViewPr>
    <p:cSldViewPr snapToGrid="0">
      <p:cViewPr varScale="1">
        <p:scale>
          <a:sx n="73" d="100"/>
          <a:sy n="73" d="100"/>
        </p:scale>
        <p:origin x="6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793C-2530-4A15-AF5D-4BFCC1E0E512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92840-62FE-4F4D-8D3D-C4F5BC2D67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74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94118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3352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35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039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287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043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377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6301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436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730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00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98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506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6776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49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9016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83302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8874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9639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754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5237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3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3152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7768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2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32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8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98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66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00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700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6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5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7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66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68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20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딥러닝을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구동하는 데 필요한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케라스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함수를 불러옵니다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from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keras.models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from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keras.layers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import Dense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필요한 라이브러리를 불러옵니다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import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numpy</a:t>
            </a:r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import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tensorflow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as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tf</a:t>
            </a:r>
            <a:endParaRPr lang="en-US" altLang="ko-KR" sz="1200" b="1" dirty="0" smtClean="0">
              <a:solidFill>
                <a:srgbClr val="002060"/>
              </a:solidFill>
            </a:endParaRP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실행할 때마다 같은 결과를 출력하기 위해 설정하는 부분입니다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seed = 0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numpy.random.seed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(seed)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tf.set_random_seed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(seed)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준비된 수술 환자 데이터를 불러들입니다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Data_set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 =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numpy.loadtxt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("../dataset/ThoraricSurgery.csv", delimiter=",")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환자의 기록과 수술 결과를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X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와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Y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로 구분하여 저장합니다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X =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Data_set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[:,0:17]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Y =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Data_set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[:,17]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딥러닝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구조를 결정합니다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모델을 설정하고 실행하는 부분입니다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).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model = Sequential()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model.add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(Dense(30,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input_dim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=17, activation='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relu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'))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model.add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(Dense(1, activation='sigmoid'))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err="1" smtClean="0">
                <a:solidFill>
                  <a:srgbClr val="002060"/>
                </a:solidFill>
              </a:rPr>
              <a:t>딥러닝을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 실행합니다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model.compile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(loss='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mean_squared_error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', optimizer='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adam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', metrics=['accuracy'])</a:t>
            </a:r>
          </a:p>
          <a:p>
            <a:r>
              <a:rPr lang="en-US" altLang="ko-KR" sz="1200" b="1" dirty="0" err="1" smtClean="0">
                <a:solidFill>
                  <a:srgbClr val="002060"/>
                </a:solidFill>
              </a:rPr>
              <a:t>model.fit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(X, Y, epochs=30, 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batch_size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=10)</a:t>
            </a:r>
          </a:p>
          <a:p>
            <a:endParaRPr lang="en-US" altLang="ko-KR" sz="1200" b="1" dirty="0" smtClean="0">
              <a:solidFill>
                <a:srgbClr val="002060"/>
              </a:solidFill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결과를 출력합니다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</a:rPr>
              <a:t>print("\n Accuracy: %.4f" % (</a:t>
            </a:r>
            <a:r>
              <a:rPr lang="en-US" altLang="ko-KR" sz="1200" b="1" dirty="0" err="1" smtClean="0">
                <a:solidFill>
                  <a:srgbClr val="002060"/>
                </a:solidFill>
              </a:rPr>
              <a:t>model.evaluate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(X, Y)[1]))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0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51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41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36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266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36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046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19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015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07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87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351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97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13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408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29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85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39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1780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014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06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811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289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5405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55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9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0993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90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8953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644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427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7880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800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00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3434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2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8503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087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009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6538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99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4325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591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79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951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82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643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138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5675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806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636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156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906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475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72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81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75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011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453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28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918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620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693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7688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499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815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77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0054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25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499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26986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941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8893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22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2490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703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95108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CF6F6-FF16-4137-97B8-E7CFD75B9CC1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3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A847-385D-42AA-BB4D-9B2AD96520BD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6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038E-A6C5-446A-BEED-6835083C6588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0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9E4D6-D79A-43D9-A5A8-7AB9AB7B1E5E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90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84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14E3-1C06-4E19-8791-9A818EF65336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39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3212-F7B0-4B93-9B60-6E5FB6C54C72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4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DDA7-5D95-4151-AFD2-47307971184C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8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86791-88C1-4FCD-A687-E1FCAE7AF18A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09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0F2-2D5F-43D1-9F5E-D309DDAEBE49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C202-AD58-4A56-9C6D-75ADDD2AD6AA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9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92C6-7D13-4D35-BFBC-C51E112D179E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35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CA842-1D91-4D7F-9871-0539A4119A30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02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1F009-0D2F-4D04-85C6-1AC53FF5954D}" type="datetime1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1E8DA-7464-4478-B557-7BC7E4C41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37674"/>
            <a:ext cx="7023830" cy="106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Session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1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2400" smtClean="0">
                <a:latin typeface="+mn-ea"/>
              </a:rPr>
              <a:t> </a:t>
            </a:r>
            <a:endParaRPr lang="ko-KR" altLang="en-US" sz="2400">
              <a:latin typeface="+mn-ea"/>
            </a:endParaRPr>
          </a:p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36" y="2382982"/>
            <a:ext cx="608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인공 </a:t>
            </a:r>
            <a:r>
              <a:rPr lang="ko-KR" altLang="en-US" sz="3200" b="1" dirty="0" smtClean="0"/>
              <a:t>지능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ko-KR" altLang="en-US" sz="3200" b="1" dirty="0" smtClean="0"/>
              <a:t>머신 러닝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ko-KR" altLang="en-US" sz="3200" b="1" dirty="0" err="1" smtClean="0"/>
              <a:t>딥</a:t>
            </a:r>
            <a:r>
              <a:rPr lang="ko-KR" altLang="en-US" sz="3200" b="1" dirty="0" smtClean="0"/>
              <a:t> 러닝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0148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라이브러리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케라스</a:t>
            </a:r>
            <a:r>
              <a:rPr lang="en-US" altLang="ko-KR" sz="1800" dirty="0"/>
              <a:t>(</a:t>
            </a:r>
            <a:r>
              <a:rPr lang="en-US" altLang="ko-KR" sz="1800" dirty="0" err="1"/>
              <a:t>keras</a:t>
            </a:r>
            <a:r>
              <a:rPr lang="en-US" altLang="ko-KR" sz="1800" dirty="0"/>
              <a:t>)</a:t>
            </a:r>
            <a:r>
              <a:rPr lang="ko-KR" altLang="en-US" sz="1800" dirty="0"/>
              <a:t>를 사용해 </a:t>
            </a:r>
            <a:r>
              <a:rPr lang="ko-KR" altLang="en-US" sz="1800" dirty="0" err="1"/>
              <a:t>딥러닝을</a:t>
            </a:r>
            <a:r>
              <a:rPr lang="ko-KR" altLang="en-US" sz="1800" dirty="0"/>
              <a:t> 실행시킵니다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케라스가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구동되려면 </a:t>
            </a:r>
            <a:r>
              <a:rPr lang="ko-KR" altLang="en-US" sz="1800" dirty="0" err="1"/>
              <a:t>텐서플로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TensorFlow</a:t>
            </a:r>
            <a:r>
              <a:rPr lang="en-US" altLang="ko-KR" sz="1800" dirty="0"/>
              <a:t>) </a:t>
            </a:r>
            <a:r>
              <a:rPr lang="ko-KR" altLang="en-US" sz="1800" dirty="0"/>
              <a:t>또는 </a:t>
            </a:r>
            <a:r>
              <a:rPr lang="ko-KR" altLang="en-US" sz="1800" dirty="0" err="1"/>
              <a:t>씨아노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theano</a:t>
            </a:r>
            <a:r>
              <a:rPr lang="en-US" altLang="ko-KR" sz="1800" dirty="0"/>
              <a:t>)</a:t>
            </a:r>
            <a:r>
              <a:rPr lang="ko-KR" altLang="en-US" sz="1800" dirty="0"/>
              <a:t>라는 두 가지 라이브러리 중 하나가 미리 설치되어 있어야 합니다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환경설정 및 라이브러리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14318" y="2460175"/>
            <a:ext cx="9502346" cy="721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keras.models</a:t>
            </a:r>
            <a:r>
              <a:rPr lang="en-US" altLang="ko-KR" sz="1600" b="1" dirty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keras.layers</a:t>
            </a:r>
            <a:r>
              <a:rPr lang="en-US" altLang="ko-KR" sz="1600" b="1" dirty="0">
                <a:solidFill>
                  <a:srgbClr val="002060"/>
                </a:solidFill>
              </a:rPr>
              <a:t> import Dense</a:t>
            </a:r>
          </a:p>
        </p:txBody>
      </p:sp>
    </p:spTree>
    <p:extLst>
      <p:ext uri="{BB962C8B-B14F-4D97-AF65-F5344CB8AC3E}">
        <p14:creationId xmlns:p14="http://schemas.microsoft.com/office/powerpoint/2010/main" val="25005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분석 </a:t>
            </a:r>
            <a:r>
              <a:rPr lang="ko-KR" altLang="en-US" sz="1800" b="1" dirty="0" smtClean="0"/>
              <a:t> 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1978</a:t>
            </a:r>
            <a:r>
              <a:rPr lang="ko-KR" altLang="en-US" sz="1800" dirty="0"/>
              <a:t>년</a:t>
            </a:r>
            <a:r>
              <a:rPr lang="en-US" altLang="ko-KR" sz="1800" dirty="0"/>
              <a:t>, </a:t>
            </a:r>
            <a:r>
              <a:rPr lang="ko-KR" altLang="en-US" sz="1800" dirty="0"/>
              <a:t>집값에 가장 큰 영향을 미치는 것이 ‘깨끗한 공기’라는 연구 결과가 하버드대학교 도시개발학과에서 </a:t>
            </a:r>
            <a:r>
              <a:rPr lang="ko-KR" altLang="en-US" sz="1800" dirty="0" smtClean="0"/>
              <a:t>발표</a:t>
            </a:r>
            <a:r>
              <a:rPr lang="en-US" altLang="ko-KR" sz="1800" dirty="0" smtClean="0"/>
              <a:t> 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집값의 변동에 영향을 미치는 여러 가지 요인을 모아서 환경과 집값의 변동을 보여주는 </a:t>
            </a:r>
            <a:r>
              <a:rPr lang="ko-KR" altLang="en-US" sz="1800" dirty="0" err="1" smtClean="0"/>
              <a:t>데이터셋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머신러닝의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선형 회귀를 테스트하는 가장 유명한 데이터로 쓰이고 </a:t>
            </a:r>
            <a:r>
              <a:rPr lang="ko-KR" altLang="en-US" sz="1800" dirty="0" smtClean="0"/>
              <a:t>있음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수치를 예측하는 문제 </a:t>
            </a:r>
            <a:r>
              <a:rPr lang="en-US" altLang="ko-KR" sz="1800" dirty="0"/>
              <a:t>(</a:t>
            </a:r>
            <a:r>
              <a:rPr lang="ko-KR" altLang="en-US" sz="1800" dirty="0"/>
              <a:t>선형 회귀 문제</a:t>
            </a:r>
            <a:r>
              <a:rPr lang="en-US" altLang="ko-KR" sz="18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머신러닝</a:t>
            </a:r>
            <a:r>
              <a:rPr lang="ko-KR" altLang="en-US" sz="1800" dirty="0"/>
              <a:t> 혹은 </a:t>
            </a:r>
            <a:r>
              <a:rPr lang="ko-KR" altLang="en-US" sz="1800" dirty="0" err="1"/>
              <a:t>딥러닝을</a:t>
            </a:r>
            <a:r>
              <a:rPr lang="ko-KR" altLang="en-US" sz="1800" dirty="0"/>
              <a:t> 위해 주어진 데이터의 답을 구하는 </a:t>
            </a:r>
            <a:r>
              <a:rPr lang="ko-KR" altLang="en-US" sz="1800" dirty="0" smtClean="0"/>
              <a:t>문제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여러 </a:t>
            </a:r>
            <a:r>
              <a:rPr lang="ko-KR" altLang="en-US" sz="1800" dirty="0"/>
              <a:t>개 중에 정답을 맞히거나</a:t>
            </a:r>
            <a:r>
              <a:rPr lang="en-US" altLang="ko-KR" sz="1800" dirty="0"/>
              <a:t>, </a:t>
            </a:r>
            <a:r>
              <a:rPr lang="ko-KR" altLang="en-US" sz="1800" dirty="0"/>
              <a:t>가격</a:t>
            </a:r>
            <a:r>
              <a:rPr lang="en-US" altLang="ko-KR" sz="1800" dirty="0"/>
              <a:t>, </a:t>
            </a:r>
            <a:r>
              <a:rPr lang="ko-KR" altLang="en-US" sz="1800" dirty="0"/>
              <a:t>성적 같은 수치를 맞히는 </a:t>
            </a:r>
            <a:r>
              <a:rPr lang="ko-KR" altLang="en-US" sz="1800" dirty="0" smtClean="0"/>
              <a:t>것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506 entries, 14 columns (13</a:t>
            </a:r>
            <a:r>
              <a:rPr lang="ko-KR" altLang="en-US" sz="1800" dirty="0"/>
              <a:t>개의 속성과 </a:t>
            </a:r>
            <a:r>
              <a:rPr lang="en-US" altLang="ko-KR" sz="1800" dirty="0"/>
              <a:t>1</a:t>
            </a:r>
            <a:r>
              <a:rPr lang="ko-KR" altLang="en-US" sz="1800" dirty="0"/>
              <a:t>개의 클래스로 </a:t>
            </a:r>
            <a:r>
              <a:rPr lang="ko-KR" altLang="en-US" sz="1800" dirty="0" smtClean="0"/>
              <a:t>이루어졌음</a:t>
            </a:r>
            <a:r>
              <a:rPr lang="en-US" altLang="ko-KR" sz="1800" dirty="0" smtClean="0"/>
              <a:t>)</a:t>
            </a: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5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분석 </a:t>
            </a:r>
            <a:r>
              <a:rPr lang="ko-KR" altLang="en-US" sz="1800" b="1" dirty="0" smtClean="0"/>
              <a:t> 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23859"/>
              </p:ext>
            </p:extLst>
          </p:nvPr>
        </p:nvGraphicFramePr>
        <p:xfrm>
          <a:off x="712742" y="1417770"/>
          <a:ext cx="6693635" cy="46912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5736"/>
                <a:gridCol w="5447899"/>
              </a:tblGrid>
              <a:tr h="312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컬럼</a:t>
                      </a:r>
                      <a:r>
                        <a:rPr lang="en-US" altLang="ko-KR" sz="16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속성명</a:t>
                      </a:r>
                      <a:r>
                        <a:rPr lang="en-US" altLang="ko-KR" sz="16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설    명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CRIM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인구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인당 범죄 발생 수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ZN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25,000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평방 피트 이상의 주거 구역 비중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INDUS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소매업 외 상업이 차지하는 면적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CHAS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찰스강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위치 변수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(1: 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강 주변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, 0: 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이외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NOX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일산화질소 농도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RM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집의 평균 방 수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AGE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1940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년 이전에 지어진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DIS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5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가지 보스턴 시 고용 시설까지의 거리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RAD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순환고속도로의 접근 용이성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TAX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$10,000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당 부동산 세율 총계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PTRATIO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지역별 학생과 교사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B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지역별 흑인 비율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LSTAT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급여가 낮은 직업에 종사하는 인구 비율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(%)</a:t>
                      </a: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가격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ko-KR" altLang="en-US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단위</a:t>
                      </a:r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: $1,000)</a:t>
                      </a:r>
                    </a:p>
                  </a:txBody>
                  <a:tcPr marL="35421" marR="3542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60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</a:t>
            </a:r>
            <a:r>
              <a:rPr lang="ko-KR" altLang="en-US" sz="1800" b="1" dirty="0" smtClean="0"/>
              <a:t>분석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선형 회귀 데이터는 마지막에 참과 거짓을 구분할 필요가 </a:t>
            </a:r>
            <a:r>
              <a:rPr lang="ko-KR" altLang="en-US" sz="1800" dirty="0" smtClean="0"/>
              <a:t>없기 때문에 </a:t>
            </a:r>
            <a:r>
              <a:rPr lang="ko-KR" altLang="en-US" sz="1800" dirty="0" err="1" smtClean="0"/>
              <a:t>출력층에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활성화 함수를 지정할 필요도 없습니다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모델의 학습이 어느 정도 되었는지 확인하기 위해 예측 값과 실제 값을 비교하는 부분을 추가합니다</a:t>
            </a:r>
            <a:r>
              <a:rPr lang="en-US" altLang="ko-KR" sz="18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582" y="2358189"/>
            <a:ext cx="10720078" cy="40974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선형 회귀 적용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보스턴 집값 예측 </a:t>
            </a:r>
            <a:r>
              <a:rPr lang="ko-KR" altLang="en-US" sz="1800" b="1" dirty="0" smtClean="0"/>
              <a:t>분석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395663"/>
            <a:ext cx="10720078" cy="36768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MNIST </a:t>
            </a:r>
            <a:r>
              <a:rPr lang="ko-KR" altLang="en-US" sz="1800" dirty="0" err="1"/>
              <a:t>데이터셋은</a:t>
            </a:r>
            <a:r>
              <a:rPr lang="ko-KR" altLang="en-US" sz="1800" dirty="0"/>
              <a:t> 미국 국립표준기술원</a:t>
            </a:r>
            <a:r>
              <a:rPr lang="en-US" altLang="ko-KR" sz="1800" dirty="0"/>
              <a:t>(NIST)</a:t>
            </a:r>
            <a:r>
              <a:rPr lang="ko-KR" altLang="en-US" sz="1800" dirty="0"/>
              <a:t>이 고등학생과 </a:t>
            </a:r>
            <a:r>
              <a:rPr lang="ko-KR" altLang="en-US" sz="1800" dirty="0" err="1"/>
              <a:t>인구조사국</a:t>
            </a:r>
            <a:r>
              <a:rPr lang="ko-KR" altLang="en-US" sz="1800" dirty="0"/>
              <a:t> 직원 등이 쓴 </a:t>
            </a:r>
            <a:r>
              <a:rPr lang="ko-KR" altLang="en-US" sz="1800" dirty="0" err="1"/>
              <a:t>손글씨를</a:t>
            </a:r>
            <a:r>
              <a:rPr lang="ko-KR" altLang="en-US" sz="1800" dirty="0"/>
              <a:t> 이용해 만든 데이터로 </a:t>
            </a:r>
            <a:r>
              <a:rPr lang="ko-KR" altLang="en-US" sz="1800" dirty="0" smtClean="0"/>
              <a:t>구성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70,000</a:t>
            </a:r>
            <a:r>
              <a:rPr lang="ko-KR" altLang="en-US" sz="1800" dirty="0"/>
              <a:t>개의 글자 이미지에 각각 </a:t>
            </a:r>
            <a:r>
              <a:rPr lang="en-US" altLang="ko-KR" sz="1800" dirty="0"/>
              <a:t>0</a:t>
            </a:r>
            <a:r>
              <a:rPr lang="ko-KR" altLang="en-US" sz="1800" dirty="0"/>
              <a:t>부터 </a:t>
            </a:r>
            <a:r>
              <a:rPr lang="en-US" altLang="ko-KR" sz="1800" dirty="0"/>
              <a:t>9</a:t>
            </a:r>
            <a:r>
              <a:rPr lang="ko-KR" altLang="en-US" sz="1800" dirty="0"/>
              <a:t>까지 이름표를 붙인 </a:t>
            </a:r>
            <a:r>
              <a:rPr lang="ko-KR" altLang="en-US" sz="1800" dirty="0" err="1" smtClean="0"/>
              <a:t>데이터셋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딥러닝을</a:t>
            </a:r>
            <a:r>
              <a:rPr lang="ko-KR" altLang="en-US" sz="1800" dirty="0"/>
              <a:t> 이용해 과연 이 </a:t>
            </a:r>
            <a:r>
              <a:rPr lang="ko-KR" altLang="en-US" sz="1800" dirty="0" err="1"/>
              <a:t>손글씨</a:t>
            </a:r>
            <a:r>
              <a:rPr lang="ko-KR" altLang="en-US" sz="1800" dirty="0"/>
              <a:t> 이미지를 몇 </a:t>
            </a:r>
            <a:r>
              <a:rPr lang="en-US" altLang="ko-KR" sz="1800" dirty="0"/>
              <a:t>%</a:t>
            </a:r>
            <a:r>
              <a:rPr lang="ko-KR" altLang="en-US" sz="1800" dirty="0"/>
              <a:t>나 정확히 예측할 수 있을까요</a:t>
            </a:r>
            <a:r>
              <a:rPr lang="en-US" altLang="ko-KR" sz="1800" dirty="0"/>
              <a:t>?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34452" y="2677972"/>
            <a:ext cx="4177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 데이터를 </a:t>
            </a:r>
            <a:r>
              <a:rPr lang="en-US" altLang="ko-KR" sz="1400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이미지에 </a:t>
            </a:r>
            <a:r>
              <a:rPr lang="en-US" altLang="ko-KR" sz="1400" dirty="0"/>
              <a:t>0~9</a:t>
            </a:r>
            <a:r>
              <a:rPr lang="ko-KR" altLang="en-US" sz="1400" dirty="0"/>
              <a:t>까지 붙인 이름표를 </a:t>
            </a:r>
            <a:r>
              <a:rPr lang="en-US" altLang="ko-KR" sz="1400" dirty="0" err="1"/>
              <a:t>Y_class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70,000</a:t>
            </a:r>
            <a:r>
              <a:rPr lang="ko-KR" altLang="en-US" sz="1400" dirty="0"/>
              <a:t>개의 이미지 중 </a:t>
            </a:r>
            <a:r>
              <a:rPr lang="en-US" altLang="ko-KR" sz="1400" dirty="0"/>
              <a:t>60,000</a:t>
            </a:r>
            <a:r>
              <a:rPr lang="ko-KR" altLang="en-US" sz="1400" dirty="0"/>
              <a:t>개를 학습용</a:t>
            </a:r>
            <a:r>
              <a:rPr lang="en-US" altLang="ko-KR" sz="1400" dirty="0"/>
              <a:t>, 10,000</a:t>
            </a:r>
            <a:r>
              <a:rPr lang="ko-KR" altLang="en-US" sz="1400" dirty="0"/>
              <a:t>개를 테스트용으로 구분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90" y="2677972"/>
            <a:ext cx="6301940" cy="35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763" y="1207163"/>
            <a:ext cx="10814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이미지는 가로 </a:t>
            </a:r>
            <a:r>
              <a:rPr lang="en-US" altLang="ko-KR" sz="1600" dirty="0"/>
              <a:t>28 × </a:t>
            </a:r>
            <a:r>
              <a:rPr lang="ko-KR" altLang="en-US" sz="1600" dirty="0"/>
              <a:t>세로 </a:t>
            </a:r>
            <a:r>
              <a:rPr lang="en-US" altLang="ko-KR" sz="1600" dirty="0"/>
              <a:t>28 = </a:t>
            </a:r>
            <a:r>
              <a:rPr lang="ko-KR" altLang="en-US" sz="1600" dirty="0"/>
              <a:t>총 </a:t>
            </a:r>
            <a:r>
              <a:rPr lang="en-US" altLang="ko-KR" sz="1600" dirty="0"/>
              <a:t>784</a:t>
            </a:r>
            <a:r>
              <a:rPr lang="ko-KR" altLang="en-US" sz="1600" dirty="0"/>
              <a:t>개의 픽셀로 이루어져 있습니다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</a:t>
            </a:r>
            <a:r>
              <a:rPr lang="ko-KR" altLang="en-US" sz="1600" dirty="0"/>
              <a:t>픽셀은 밝기 정도에 따라 </a:t>
            </a:r>
            <a:r>
              <a:rPr lang="en-US" altLang="ko-KR" sz="1600" dirty="0"/>
              <a:t>0</a:t>
            </a:r>
            <a:r>
              <a:rPr lang="ko-KR" altLang="en-US" sz="1600" dirty="0"/>
              <a:t>부터 </a:t>
            </a:r>
            <a:r>
              <a:rPr lang="en-US" altLang="ko-KR" sz="1600" dirty="0"/>
              <a:t>255</a:t>
            </a:r>
            <a:r>
              <a:rPr lang="ko-KR" altLang="en-US" sz="1600" dirty="0"/>
              <a:t>까지의 등급을 매깁니다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흰색 </a:t>
            </a:r>
            <a:r>
              <a:rPr lang="ko-KR" altLang="en-US" sz="1600" dirty="0"/>
              <a:t>배경이 </a:t>
            </a:r>
            <a:r>
              <a:rPr lang="en-US" altLang="ko-KR" sz="1600" dirty="0"/>
              <a:t>0</a:t>
            </a:r>
            <a:r>
              <a:rPr lang="ko-KR" altLang="en-US" sz="1600" dirty="0"/>
              <a:t>이라면 글씨가 들어간 곳은 </a:t>
            </a:r>
            <a:r>
              <a:rPr lang="en-US" altLang="ko-KR" sz="1600" dirty="0"/>
              <a:t>1~255</a:t>
            </a:r>
            <a:r>
              <a:rPr lang="ko-KR" altLang="en-US" sz="1600" dirty="0"/>
              <a:t>까지 숫자 중 하나로 채워져 긴 행렬로 이루어진 하나의 집합으로 변환됩니다</a:t>
            </a:r>
            <a:r>
              <a:rPr lang="en-US" altLang="ko-KR" sz="1600" dirty="0"/>
              <a:t>. 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5" y="2284381"/>
            <a:ext cx="5560695" cy="43942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02929" y="3474719"/>
            <a:ext cx="4273618" cy="11839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for x in </a:t>
            </a:r>
            <a:r>
              <a:rPr lang="en-US" altLang="ko-KR" sz="1600" b="1" dirty="0" err="1">
                <a:solidFill>
                  <a:srgbClr val="002060"/>
                </a:solidFill>
              </a:rPr>
              <a:t>X_train</a:t>
            </a:r>
            <a:r>
              <a:rPr lang="en-US" altLang="ko-KR" sz="1600" b="1" dirty="0">
                <a:solidFill>
                  <a:srgbClr val="002060"/>
                </a:solidFill>
              </a:rPr>
              <a:t>[0]: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    for </a:t>
            </a:r>
            <a:r>
              <a:rPr lang="en-US" altLang="ko-KR" sz="1600" b="1" dirty="0" err="1">
                <a:solidFill>
                  <a:srgbClr val="002060"/>
                </a:solidFill>
              </a:rPr>
              <a:t>i</a:t>
            </a:r>
            <a:r>
              <a:rPr lang="en-US" altLang="ko-KR" sz="1600" b="1" dirty="0">
                <a:solidFill>
                  <a:srgbClr val="002060"/>
                </a:solidFill>
              </a:rPr>
              <a:t> in x: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        </a:t>
            </a:r>
            <a:r>
              <a:rPr lang="en-US" altLang="ko-KR" sz="1600" b="1" dirty="0" err="1">
                <a:solidFill>
                  <a:srgbClr val="002060"/>
                </a:solidFill>
              </a:rPr>
              <a:t>sys.stdout.write</a:t>
            </a:r>
            <a:r>
              <a:rPr lang="en-US" altLang="ko-KR" sz="1600" b="1" dirty="0">
                <a:solidFill>
                  <a:srgbClr val="002060"/>
                </a:solidFill>
              </a:rPr>
              <a:t>('%d\t' % </a:t>
            </a:r>
            <a:r>
              <a:rPr lang="en-US" altLang="ko-KR" sz="1600" b="1" dirty="0" err="1">
                <a:solidFill>
                  <a:srgbClr val="002060"/>
                </a:solidFill>
              </a:rPr>
              <a:t>i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    </a:t>
            </a:r>
            <a:r>
              <a:rPr lang="en-US" altLang="ko-KR" sz="1600" b="1" dirty="0" err="1">
                <a:solidFill>
                  <a:srgbClr val="002060"/>
                </a:solidFill>
              </a:rPr>
              <a:t>sys.stdout.write</a:t>
            </a:r>
            <a:r>
              <a:rPr lang="en-US" altLang="ko-KR" sz="1600" b="1" dirty="0">
                <a:solidFill>
                  <a:srgbClr val="002060"/>
                </a:solidFill>
              </a:rPr>
              <a:t>('\n')</a:t>
            </a:r>
          </a:p>
        </p:txBody>
      </p:sp>
    </p:spTree>
    <p:extLst>
      <p:ext uri="{BB962C8B-B14F-4D97-AF65-F5344CB8AC3E}">
        <p14:creationId xmlns:p14="http://schemas.microsoft.com/office/powerpoint/2010/main" val="37915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데이터 전처리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28 × 28 = 784</a:t>
            </a:r>
            <a:r>
              <a:rPr lang="ko-KR" altLang="en-US" sz="1800" dirty="0"/>
              <a:t>개의 속성을 이용해 </a:t>
            </a:r>
            <a:r>
              <a:rPr lang="en-US" altLang="ko-KR" sz="1800" dirty="0"/>
              <a:t>0~9</a:t>
            </a:r>
            <a:r>
              <a:rPr lang="ko-KR" altLang="en-US" sz="1800" dirty="0"/>
              <a:t>까지 </a:t>
            </a:r>
            <a:r>
              <a:rPr lang="en-US" altLang="ko-KR" sz="1800" dirty="0"/>
              <a:t>10</a:t>
            </a:r>
            <a:r>
              <a:rPr lang="ko-KR" altLang="en-US" sz="1800" dirty="0"/>
              <a:t>개 클래스 중 하나를 맞히는 </a:t>
            </a:r>
            <a:r>
              <a:rPr lang="ko-KR" altLang="en-US" sz="1800" dirty="0" smtClean="0"/>
              <a:t>분류 문제가 </a:t>
            </a:r>
            <a:r>
              <a:rPr lang="ko-KR" altLang="en-US" sz="1800" dirty="0"/>
              <a:t>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smtClean="0"/>
              <a:t>Reshape</a:t>
            </a:r>
            <a:r>
              <a:rPr lang="en-US" altLang="ko-KR" sz="1800" dirty="0"/>
              <a:t>() </a:t>
            </a:r>
            <a:r>
              <a:rPr lang="ko-KR" altLang="en-US" sz="1800" dirty="0"/>
              <a:t>함수를 사용하여 가로 </a:t>
            </a:r>
            <a:r>
              <a:rPr lang="en-US" altLang="ko-KR" sz="1800" dirty="0"/>
              <a:t>28, </a:t>
            </a:r>
            <a:r>
              <a:rPr lang="ko-KR" altLang="en-US" sz="1800" dirty="0"/>
              <a:t>세로 </a:t>
            </a:r>
            <a:r>
              <a:rPr lang="en-US" altLang="ko-KR" sz="1800" dirty="0"/>
              <a:t>28</a:t>
            </a:r>
            <a:r>
              <a:rPr lang="ko-KR" altLang="en-US" sz="1800" dirty="0"/>
              <a:t>의 </a:t>
            </a:r>
            <a:r>
              <a:rPr lang="en-US" altLang="ko-KR" sz="1800" dirty="0"/>
              <a:t>2</a:t>
            </a:r>
            <a:r>
              <a:rPr lang="ko-KR" altLang="en-US" sz="1800" dirty="0"/>
              <a:t>차원 배열을 </a:t>
            </a:r>
            <a:r>
              <a:rPr lang="en-US" altLang="ko-KR" sz="1800" dirty="0"/>
              <a:t>784</a:t>
            </a:r>
            <a:r>
              <a:rPr lang="ko-KR" altLang="en-US" sz="1800" dirty="0"/>
              <a:t>개의 </a:t>
            </a:r>
            <a:r>
              <a:rPr lang="en-US" altLang="ko-KR" sz="1800" dirty="0"/>
              <a:t>1</a:t>
            </a:r>
            <a:r>
              <a:rPr lang="ko-KR" altLang="en-US" sz="1800" dirty="0"/>
              <a:t>차원 배열로 바꿔 주어야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케라스는</a:t>
            </a:r>
            <a:r>
              <a:rPr lang="ko-KR" altLang="en-US" sz="1800" dirty="0"/>
              <a:t> 데이터를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1 </a:t>
            </a:r>
            <a:r>
              <a:rPr lang="ko-KR" altLang="en-US" sz="1800" dirty="0"/>
              <a:t>사이의 값으로 변환한 다음 구동할 때 최적의 성능을 보입니다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따라서  </a:t>
            </a:r>
            <a:r>
              <a:rPr lang="en-US" altLang="ko-KR" sz="1800" dirty="0"/>
              <a:t>0~255 </a:t>
            </a:r>
            <a:r>
              <a:rPr lang="ko-KR" altLang="en-US" sz="1800" dirty="0"/>
              <a:t>사이의 값으로 이루어진 값을 </a:t>
            </a:r>
            <a:r>
              <a:rPr lang="en-US" altLang="ko-KR" sz="1800" dirty="0"/>
              <a:t>0~1 </a:t>
            </a:r>
            <a:r>
              <a:rPr lang="ko-KR" altLang="en-US" sz="1800" dirty="0"/>
              <a:t>사이의 값으로 바꿔야 합니다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바꾸는 방법은 각 값을 </a:t>
            </a:r>
            <a:r>
              <a:rPr lang="en-US" altLang="ko-KR" sz="1800" dirty="0"/>
              <a:t>255</a:t>
            </a:r>
            <a:r>
              <a:rPr lang="ko-KR" altLang="en-US" sz="1800" dirty="0"/>
              <a:t>로 나누어 데이터 정규화</a:t>
            </a:r>
            <a:r>
              <a:rPr lang="en-US" altLang="ko-KR" sz="1800" dirty="0"/>
              <a:t>(normalization) </a:t>
            </a:r>
            <a:r>
              <a:rPr lang="ko-KR" altLang="en-US" sz="1800" dirty="0"/>
              <a:t>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 smtClean="0"/>
              <a:t>Y_class</a:t>
            </a:r>
            <a:r>
              <a:rPr lang="ko-KR" altLang="en-US" sz="1800" dirty="0"/>
              <a:t>를  </a:t>
            </a:r>
            <a:r>
              <a:rPr lang="en-US" altLang="ko-KR" sz="1800" dirty="0" err="1"/>
              <a:t>np_utils.to_categorical</a:t>
            </a:r>
            <a:r>
              <a:rPr lang="en-US" altLang="ko-KR" sz="1800" dirty="0"/>
              <a:t>(</a:t>
            </a:r>
            <a:r>
              <a:rPr lang="ko-KR" altLang="en-US" sz="1800" dirty="0"/>
              <a:t>클래스</a:t>
            </a:r>
            <a:r>
              <a:rPr lang="en-US" altLang="ko-KR" sz="1800" dirty="0"/>
              <a:t>, </a:t>
            </a:r>
            <a:r>
              <a:rPr lang="ko-KR" altLang="en-US" sz="1800" dirty="0"/>
              <a:t>클래스의 개수</a:t>
            </a:r>
            <a:r>
              <a:rPr lang="en-US" altLang="ko-KR" sz="1800" dirty="0"/>
              <a:t>)</a:t>
            </a:r>
            <a:r>
              <a:rPr lang="ko-KR" altLang="en-US" sz="1800" dirty="0"/>
              <a:t>를 사용하여 원</a:t>
            </a:r>
            <a:r>
              <a:rPr lang="en-US" altLang="ko-KR" sz="1800" dirty="0"/>
              <a:t>-</a:t>
            </a:r>
            <a:r>
              <a:rPr lang="ko-KR" altLang="en-US" sz="1800" dirty="0" err="1"/>
              <a:t>핫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인코딩</a:t>
            </a:r>
            <a:r>
              <a:rPr lang="ko-KR" altLang="en-US" sz="1800" dirty="0"/>
              <a:t>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3253338"/>
            <a:ext cx="10637461" cy="3400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데이터 </a:t>
            </a:r>
            <a:r>
              <a:rPr lang="ko-KR" altLang="en-US" sz="1800" b="1" dirty="0" smtClean="0"/>
              <a:t>전처리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6339" y="1318660"/>
            <a:ext cx="10637461" cy="5274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실행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딥러닝을</a:t>
            </a:r>
            <a:r>
              <a:rPr lang="ko-KR" altLang="en-US" sz="1800" dirty="0"/>
              <a:t> 실행하고자 프레임을 </a:t>
            </a:r>
            <a:r>
              <a:rPr lang="ko-KR" altLang="en-US" sz="1800" dirty="0" smtClean="0"/>
              <a:t>설정</a:t>
            </a:r>
            <a:r>
              <a:rPr lang="en-US" altLang="ko-KR" sz="1800" dirty="0" smtClean="0"/>
              <a:t>( </a:t>
            </a:r>
            <a:r>
              <a:rPr lang="ko-KR" altLang="en-US" sz="1800" dirty="0"/>
              <a:t>총 </a:t>
            </a:r>
            <a:r>
              <a:rPr lang="en-US" altLang="ko-KR" sz="1800" dirty="0"/>
              <a:t>784</a:t>
            </a:r>
            <a:r>
              <a:rPr lang="ko-KR" altLang="en-US" sz="1800" dirty="0"/>
              <a:t>개의 </a:t>
            </a:r>
            <a:r>
              <a:rPr lang="ko-KR" altLang="en-US" sz="1800" dirty="0" smtClean="0"/>
              <a:t>속성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10</a:t>
            </a:r>
            <a:r>
              <a:rPr lang="ko-KR" altLang="en-US" sz="1800" dirty="0"/>
              <a:t>개의 </a:t>
            </a:r>
            <a:r>
              <a:rPr lang="ko-KR" altLang="en-US" sz="1800" dirty="0" smtClean="0"/>
              <a:t>클래스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입력 값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input_dim</a:t>
            </a:r>
            <a:r>
              <a:rPr lang="en-US" altLang="ko-KR" sz="1800" dirty="0"/>
              <a:t>)</a:t>
            </a:r>
            <a:r>
              <a:rPr lang="ko-KR" altLang="en-US" sz="1800" dirty="0"/>
              <a:t>이 </a:t>
            </a:r>
            <a:r>
              <a:rPr lang="en-US" altLang="ko-KR" sz="1800" dirty="0"/>
              <a:t>784</a:t>
            </a:r>
            <a:r>
              <a:rPr lang="ko-KR" altLang="en-US" sz="1800" dirty="0"/>
              <a:t>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은닉층이</a:t>
            </a:r>
            <a:r>
              <a:rPr lang="ko-KR" altLang="en-US" sz="1800" dirty="0"/>
              <a:t> </a:t>
            </a:r>
            <a:r>
              <a:rPr lang="en-US" altLang="ko-KR" sz="1800" dirty="0"/>
              <a:t>512</a:t>
            </a:r>
            <a:r>
              <a:rPr lang="ko-KR" altLang="en-US" sz="1800" dirty="0"/>
              <a:t>개 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출력이 </a:t>
            </a:r>
            <a:r>
              <a:rPr lang="en-US" altLang="ko-KR" sz="1800" dirty="0"/>
              <a:t>10</a:t>
            </a:r>
            <a:r>
              <a:rPr lang="ko-KR" altLang="en-US" sz="1800" dirty="0"/>
              <a:t>개인 </a:t>
            </a:r>
            <a:r>
              <a:rPr lang="ko-KR" altLang="en-US" sz="1800" dirty="0" smtClean="0"/>
              <a:t>모델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활성화 </a:t>
            </a:r>
            <a:r>
              <a:rPr lang="ko-KR" altLang="en-US" sz="1800" dirty="0"/>
              <a:t>함수로 </a:t>
            </a:r>
            <a:r>
              <a:rPr lang="ko-KR" altLang="en-US" sz="1800" dirty="0" err="1"/>
              <a:t>은닉층에서는</a:t>
            </a:r>
            <a:r>
              <a:rPr lang="ko-KR" altLang="en-US" sz="1800" dirty="0"/>
              <a:t> </a:t>
            </a:r>
            <a:r>
              <a:rPr lang="en-US" altLang="ko-KR" sz="1800" dirty="0" err="1"/>
              <a:t>relu</a:t>
            </a:r>
            <a:r>
              <a:rPr lang="ko-KR" altLang="en-US" sz="1800" dirty="0"/>
              <a:t>를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출력층에서는</a:t>
            </a:r>
            <a:r>
              <a:rPr lang="ko-KR" altLang="en-US" sz="1800" dirty="0"/>
              <a:t> </a:t>
            </a:r>
            <a:r>
              <a:rPr lang="en-US" altLang="ko-KR" sz="1800" dirty="0" err="1"/>
              <a:t>softmax</a:t>
            </a:r>
            <a:r>
              <a:rPr lang="ko-KR" altLang="en-US" sz="1800" dirty="0"/>
              <a:t>를 </a:t>
            </a:r>
            <a:r>
              <a:rPr lang="ko-KR" altLang="en-US" sz="1800" dirty="0" smtClean="0"/>
              <a:t>사용합니다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모델의 실행에 앞서 모델의 성과를 저장하고 모델의 최적화 단계에서 학습을 자동 중단하게끔 설정합니다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샘플 </a:t>
            </a:r>
            <a:r>
              <a:rPr lang="en-US" altLang="ko-KR" sz="1800" dirty="0"/>
              <a:t>200</a:t>
            </a:r>
            <a:r>
              <a:rPr lang="ko-KR" altLang="en-US" sz="1800" dirty="0"/>
              <a:t>개를 모두 </a:t>
            </a:r>
            <a:r>
              <a:rPr lang="en-US" altLang="ko-KR" sz="1800" dirty="0"/>
              <a:t>30</a:t>
            </a:r>
            <a:r>
              <a:rPr lang="ko-KR" altLang="en-US" sz="1800" dirty="0"/>
              <a:t>번 실행하게끔 설정합니다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테스트셋으로</a:t>
            </a:r>
            <a:r>
              <a:rPr lang="ko-KR" altLang="en-US" sz="1800" dirty="0"/>
              <a:t> 최종 모델의 성과를 측정하여 그 값을 출력합니다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학습셋의</a:t>
            </a:r>
            <a:r>
              <a:rPr lang="ko-KR" altLang="en-US" sz="1800" dirty="0"/>
              <a:t> 정확도 대신 </a:t>
            </a:r>
            <a:r>
              <a:rPr lang="ko-KR" altLang="en-US" sz="1800" dirty="0" err="1"/>
              <a:t>학습셋의</a:t>
            </a:r>
            <a:r>
              <a:rPr lang="ko-KR" altLang="en-US" sz="1800" dirty="0"/>
              <a:t> 오차를 그래프로 표현해봅니다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학습셋의</a:t>
            </a:r>
            <a:r>
              <a:rPr lang="ko-KR" altLang="en-US" sz="1800" dirty="0"/>
              <a:t> 오차는 </a:t>
            </a:r>
            <a:r>
              <a:rPr lang="en-US" altLang="ko-KR" sz="1800" dirty="0"/>
              <a:t>1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학습셋의</a:t>
            </a:r>
            <a:r>
              <a:rPr lang="ko-KR" altLang="en-US" sz="1800" dirty="0"/>
              <a:t> 정확도를 뺀 값입니다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4417996"/>
            <a:ext cx="10637461" cy="22361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30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실행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5418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/>
              <a:t>keras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라이브러리 </a:t>
            </a:r>
            <a:r>
              <a:rPr lang="en-US" altLang="ko-KR" sz="1800" b="1" dirty="0"/>
              <a:t>- Sequential() </a:t>
            </a:r>
            <a:r>
              <a:rPr lang="ko-KR" altLang="en-US" sz="1800" b="1" dirty="0"/>
              <a:t>와 </a:t>
            </a:r>
            <a:r>
              <a:rPr lang="en-US" altLang="ko-KR" sz="1800" b="1" dirty="0"/>
              <a:t>Dense</a:t>
            </a:r>
            <a:r>
              <a:rPr lang="en-US" altLang="ko-KR" sz="1800" b="1" dirty="0" smtClean="0"/>
              <a:t>()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Sequential</a:t>
            </a:r>
            <a:r>
              <a:rPr lang="en-US" altLang="ko-KR" sz="1800" dirty="0"/>
              <a:t>() - </a:t>
            </a:r>
            <a:r>
              <a:rPr lang="ko-KR" altLang="en-US" sz="1800" dirty="0" err="1"/>
              <a:t>딥러닝의</a:t>
            </a:r>
            <a:r>
              <a:rPr lang="ko-KR" altLang="en-US" sz="1800" dirty="0"/>
              <a:t> 구조를 한 층 한 층 쉽게 </a:t>
            </a:r>
            <a:r>
              <a:rPr lang="ko-KR" altLang="en-US" sz="1800" dirty="0" err="1"/>
              <a:t>쌓아올릴</a:t>
            </a:r>
            <a:r>
              <a:rPr lang="ko-KR" altLang="en-US" sz="1800" dirty="0"/>
              <a:t> 수 있게 해 줍니다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Sequential </a:t>
            </a:r>
            <a:r>
              <a:rPr lang="ko-KR" altLang="en-US" sz="1800" dirty="0"/>
              <a:t>함수를 선언하고 나서 </a:t>
            </a:r>
            <a:r>
              <a:rPr lang="en-US" altLang="ko-KR" sz="1800" dirty="0" err="1"/>
              <a:t>model.add</a:t>
            </a:r>
            <a:r>
              <a:rPr lang="en-US" altLang="ko-KR" sz="1800" dirty="0"/>
              <a:t>() </a:t>
            </a:r>
            <a:r>
              <a:rPr lang="ko-KR" altLang="en-US" sz="1800" dirty="0"/>
              <a:t>함수를 사용해 필요한 층을 차례로 추가합니다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Dense</a:t>
            </a:r>
            <a:r>
              <a:rPr lang="en-US" altLang="ko-KR" sz="1800" dirty="0" smtClean="0"/>
              <a:t>( activation=, loss=, optimizer=) </a:t>
            </a:r>
            <a:r>
              <a:rPr lang="ko-KR" altLang="en-US" sz="1800" dirty="0" smtClean="0"/>
              <a:t>각 </a:t>
            </a:r>
            <a:r>
              <a:rPr lang="ko-KR" altLang="en-US" sz="1800" dirty="0"/>
              <a:t>층이 제각각 어떤 특성을 가질지 옵션을 설정하는 역할을 합니다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en-US" altLang="ko-KR" sz="1600" dirty="0"/>
              <a:t>activation: </a:t>
            </a:r>
            <a:r>
              <a:rPr lang="ko-KR" altLang="en-US" sz="1600" dirty="0"/>
              <a:t>다음 층으로 어떻게 값을 넘길지 결정하는 부분</a:t>
            </a:r>
            <a:r>
              <a:rPr lang="en-US" altLang="ko-KR" sz="1600" dirty="0"/>
              <a:t>(</a:t>
            </a:r>
            <a:r>
              <a:rPr lang="ko-KR" altLang="en-US" sz="1600" dirty="0"/>
              <a:t>가장 많이 사용되는 </a:t>
            </a:r>
            <a:r>
              <a:rPr lang="en-US" altLang="ko-KR" sz="1600" dirty="0" err="1"/>
              <a:t>relu</a:t>
            </a:r>
            <a:r>
              <a:rPr lang="ko-KR" altLang="en-US" sz="1600" dirty="0"/>
              <a:t>와 </a:t>
            </a:r>
            <a:r>
              <a:rPr lang="en-US" altLang="ko-KR" sz="1600" dirty="0"/>
              <a:t>sigmoid </a:t>
            </a:r>
            <a:r>
              <a:rPr lang="ko-KR" altLang="en-US" sz="1600" dirty="0"/>
              <a:t>함수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loss: </a:t>
            </a:r>
            <a:r>
              <a:rPr lang="ko-KR" altLang="en-US" sz="1600" dirty="0"/>
              <a:t>한 번 신경망이 실행될 때마다 오차 값을 추적하는 함수</a:t>
            </a:r>
          </a:p>
          <a:p>
            <a:pPr lvl="2"/>
            <a:r>
              <a:rPr lang="en-US" altLang="ko-KR" sz="1600" dirty="0"/>
              <a:t>optimizer: </a:t>
            </a:r>
            <a:r>
              <a:rPr lang="ko-KR" altLang="en-US" sz="1600" dirty="0"/>
              <a:t>오차를 어떻게 줄여 나갈지 정하는 </a:t>
            </a:r>
            <a:r>
              <a:rPr lang="ko-KR" altLang="en-US" sz="1600" dirty="0" smtClean="0"/>
              <a:t>함수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 err="1"/>
              <a:t>model.evaluate</a:t>
            </a:r>
            <a:r>
              <a:rPr lang="en-US" altLang="ko-KR" sz="1800" dirty="0"/>
              <a:t>() - </a:t>
            </a:r>
            <a:r>
              <a:rPr lang="ko-KR" altLang="en-US" sz="1800" dirty="0" err="1"/>
              <a:t>딥러닝의</a:t>
            </a:r>
            <a:r>
              <a:rPr lang="ko-KR" altLang="en-US" sz="1800" dirty="0"/>
              <a:t> 모델이 어느 정도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정확하게 </a:t>
            </a:r>
            <a:r>
              <a:rPr lang="ko-KR" altLang="en-US" sz="1800" dirty="0"/>
              <a:t>예측하는지를 점검</a:t>
            </a:r>
          </a:p>
          <a:p>
            <a:pPr lvl="2"/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환경설정 및 라이브러리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93" y="3455469"/>
            <a:ext cx="5389954" cy="32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MNIST </a:t>
            </a:r>
            <a:r>
              <a:rPr lang="ko-KR" altLang="en-US" sz="1800" b="1" dirty="0" err="1"/>
              <a:t>손글씨</a:t>
            </a:r>
            <a:r>
              <a:rPr lang="ko-KR" altLang="en-US" sz="1800" b="1" dirty="0"/>
              <a:t> 인식하기</a:t>
            </a:r>
            <a:r>
              <a:rPr lang="en-US" altLang="ko-KR" sz="1800" b="1" dirty="0"/>
              <a:t>: </a:t>
            </a: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실행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40001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555" y="4893504"/>
            <a:ext cx="6324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기본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프레임에 이미지 인식 분야에서 강력한 성능을 </a:t>
            </a:r>
            <a:r>
              <a:rPr lang="ko-KR" altLang="en-US" sz="1800" dirty="0" smtClean="0"/>
              <a:t>보이는 신경망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입력된 이미지에서 다시 한번 특징을 추출하기 위해 마스크</a:t>
            </a:r>
            <a:r>
              <a:rPr lang="en-US" altLang="ko-KR" sz="1800" dirty="0"/>
              <a:t>(</a:t>
            </a:r>
            <a:r>
              <a:rPr lang="ko-KR" altLang="en-US" sz="1800" dirty="0"/>
              <a:t>필터</a:t>
            </a:r>
            <a:r>
              <a:rPr lang="en-US" altLang="ko-KR" sz="1800" dirty="0"/>
              <a:t>, </a:t>
            </a:r>
            <a:r>
              <a:rPr lang="ko-KR" altLang="en-US" sz="1800" dirty="0"/>
              <a:t>윈도 또는 </a:t>
            </a:r>
            <a:r>
              <a:rPr lang="ko-KR" altLang="en-US" sz="1800" dirty="0" err="1"/>
              <a:t>커널이라고도</a:t>
            </a:r>
            <a:r>
              <a:rPr lang="ko-KR" altLang="en-US" sz="1800" dirty="0"/>
              <a:t> 함</a:t>
            </a:r>
            <a:r>
              <a:rPr lang="en-US" altLang="ko-KR" sz="1800" dirty="0"/>
              <a:t>)</a:t>
            </a:r>
            <a:r>
              <a:rPr lang="ko-KR" altLang="en-US" sz="1800" dirty="0"/>
              <a:t>를 도입하는 </a:t>
            </a:r>
            <a:r>
              <a:rPr lang="ko-KR" altLang="en-US" sz="1800" dirty="0" smtClean="0"/>
              <a:t>기법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입력층과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출력층</a:t>
            </a:r>
            <a:r>
              <a:rPr lang="ko-KR" altLang="en-US" sz="1800" dirty="0" smtClean="0"/>
              <a:t> 사이의 중간층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은폐층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에 </a:t>
            </a:r>
            <a:r>
              <a:rPr lang="ko-KR" altLang="en-US" sz="1800" dirty="0" err="1" smtClean="0"/>
              <a:t>합성곱과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풀링층을</a:t>
            </a:r>
            <a:r>
              <a:rPr lang="ko-KR" altLang="en-US" sz="1800" dirty="0" smtClean="0"/>
              <a:t> 배치한 것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이미지를 흐리게 만들거나 경계를 강조하는 작업을 함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합성곱층과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풀링층에서는</a:t>
            </a:r>
            <a:r>
              <a:rPr lang="ko-KR" altLang="en-US" sz="1800" dirty="0" smtClean="0"/>
              <a:t> 해상도를 낮추거나 </a:t>
            </a:r>
            <a:r>
              <a:rPr lang="ko-KR" altLang="en-US" sz="1800" dirty="0" err="1" smtClean="0"/>
              <a:t>샘플링하는</a:t>
            </a:r>
            <a:r>
              <a:rPr lang="ko-KR" altLang="en-US" sz="1800" dirty="0" smtClean="0"/>
              <a:t> 처리를 계속 반복함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37" y="3592362"/>
            <a:ext cx="2210553" cy="23099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5784" y="6147827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입력된 이미지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356" y="3675373"/>
            <a:ext cx="1144776" cy="10989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2037" y="5026420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2×2 </a:t>
            </a:r>
            <a:r>
              <a:rPr lang="ko-KR" altLang="en-US" sz="1400" dirty="0">
                <a:solidFill>
                  <a:srgbClr val="C00000"/>
                </a:solidFill>
              </a:rPr>
              <a:t>마스크 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ko-KR" altLang="en-US" sz="1400" dirty="0">
                <a:solidFill>
                  <a:srgbClr val="C00000"/>
                </a:solidFill>
              </a:rPr>
              <a:t>가중치</a:t>
            </a:r>
            <a:r>
              <a:rPr lang="en-US" altLang="ko-KR" sz="1400" dirty="0">
                <a:solidFill>
                  <a:srgbClr val="C00000"/>
                </a:solidFill>
              </a:rPr>
              <a:t>)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672" y="3569107"/>
            <a:ext cx="2191822" cy="22894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4554" y="3766974"/>
            <a:ext cx="3357562" cy="2979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8394" y="6029415"/>
            <a:ext cx="348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마스크 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ko-KR" altLang="en-US" sz="1400" dirty="0">
                <a:solidFill>
                  <a:srgbClr val="C00000"/>
                </a:solidFill>
              </a:rPr>
              <a:t>가중치</a:t>
            </a:r>
            <a:r>
              <a:rPr lang="en-US" altLang="ko-KR" sz="1400" dirty="0" smtClean="0">
                <a:solidFill>
                  <a:srgbClr val="C00000"/>
                </a:solidFill>
              </a:rPr>
              <a:t>) </a:t>
            </a:r>
            <a:r>
              <a:rPr lang="ko-KR" altLang="en-US" sz="1400" dirty="0" smtClean="0">
                <a:solidFill>
                  <a:srgbClr val="C00000"/>
                </a:solidFill>
              </a:rPr>
              <a:t>적용 새로운 값 추출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1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81490" y="1331226"/>
            <a:ext cx="348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마스크를 한 칸씩 옮겨 모두 </a:t>
            </a:r>
            <a:r>
              <a:rPr lang="ko-KR" altLang="en-US" sz="1400" dirty="0" smtClean="0">
                <a:solidFill>
                  <a:srgbClr val="C00000"/>
                </a:solidFill>
              </a:rPr>
              <a:t>적용 결과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80" y="1331226"/>
            <a:ext cx="4896351" cy="16750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80" y="3196706"/>
            <a:ext cx="4896351" cy="16378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86" y="5025013"/>
            <a:ext cx="4886645" cy="16754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707" y="1761387"/>
            <a:ext cx="1409700" cy="1371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14173" y="3667225"/>
            <a:ext cx="549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합성곱층</a:t>
            </a:r>
            <a:endParaRPr lang="en-US" altLang="ko-KR" dirty="0" smtClean="0"/>
          </a:p>
          <a:p>
            <a:r>
              <a:rPr lang="ko-KR" altLang="en-US" dirty="0" smtClean="0"/>
              <a:t>이미지의 특징을 추출할 때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1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760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합성곱층은</a:t>
            </a:r>
            <a:r>
              <a:rPr lang="ko-KR" altLang="en-US" sz="1600" dirty="0" smtClean="0"/>
              <a:t> 이미지의 </a:t>
            </a:r>
            <a:r>
              <a:rPr lang="ko-KR" altLang="en-US" sz="1600" dirty="0"/>
              <a:t>특징을 추출할 때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입력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의 일부분을 잘라내고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가중치 필터 </a:t>
            </a:r>
            <a:r>
              <a:rPr lang="en-US" altLang="ko-KR" sz="1600" dirty="0" smtClean="0"/>
              <a:t>W</a:t>
            </a:r>
            <a:r>
              <a:rPr lang="ko-KR" altLang="en-US" sz="1600" dirty="0" smtClean="0"/>
              <a:t>를 적용해 특징 </a:t>
            </a:r>
            <a:r>
              <a:rPr lang="ko-KR" altLang="en-US" sz="1600" dirty="0" err="1" smtClean="0"/>
              <a:t>맵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를 만들어 낼 때 사용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입력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의 일부분을 조금씩 자르면서 </a:t>
            </a:r>
            <a:r>
              <a:rPr lang="ko-KR" altLang="en-US" sz="1600" dirty="0" err="1" smtClean="0"/>
              <a:t>평활화와</a:t>
            </a:r>
            <a:r>
              <a:rPr lang="ko-KR" altLang="en-US" sz="1600" dirty="0" smtClean="0"/>
              <a:t> 윤곽선 검출 처리를 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특징 </a:t>
            </a:r>
            <a:r>
              <a:rPr lang="ko-KR" altLang="en-US" sz="1600" dirty="0" err="1" smtClean="0"/>
              <a:t>맵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를 추출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합성곱층의</a:t>
            </a:r>
            <a:r>
              <a:rPr lang="ko-KR" altLang="en-US" sz="1600" dirty="0" smtClean="0"/>
              <a:t> 역할은 주변의 값과 필터를 사용해 중앙에 있는 값을 변화시키는 것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평활화</a:t>
            </a:r>
            <a:r>
              <a:rPr lang="en-US" altLang="ko-KR" sz="1600" dirty="0" smtClean="0"/>
              <a:t>(Equalization) – </a:t>
            </a:r>
            <a:r>
              <a:rPr lang="ko-KR" altLang="en-US" sz="1600" dirty="0" smtClean="0"/>
              <a:t>명암의 분포가 균일하지 못한 이미지에 적용해 분포를 균일하게 만들어주는 것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풀링층은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합성곱층으로</a:t>
            </a:r>
            <a:r>
              <a:rPr lang="ko-KR" altLang="en-US" sz="1600" dirty="0" smtClean="0"/>
              <a:t> 얻은 </a:t>
            </a:r>
            <a:r>
              <a:rPr lang="ko-KR" altLang="en-US" sz="1600" dirty="0" err="1" smtClean="0"/>
              <a:t>특징맵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를 축소하는 층 </a:t>
            </a:r>
            <a:r>
              <a:rPr lang="en-US" altLang="ko-KR" sz="1600" dirty="0" smtClean="0"/>
              <a:t>– max pooling, average pooling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전결합층은</a:t>
            </a:r>
            <a:r>
              <a:rPr lang="ko-KR" altLang="en-US" sz="1600" dirty="0" smtClean="0"/>
              <a:t> 각 층의 </a:t>
            </a:r>
            <a:r>
              <a:rPr lang="ko-KR" altLang="en-US" sz="1600" dirty="0" err="1" smtClean="0"/>
              <a:t>유닛을</a:t>
            </a:r>
            <a:r>
              <a:rPr lang="ko-KR" altLang="en-US" sz="1600" dirty="0" smtClean="0"/>
              <a:t> 결합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600" dirty="0"/>
          </a:p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64657" y="2839453"/>
            <a:ext cx="587141" cy="16266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입력층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7322" y="2800952"/>
            <a:ext cx="6092792" cy="1655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934102" y="2995927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합성곱층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59560" y="3019989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폴링층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00825" y="3019989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합성곱층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81621" y="3019989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폴링층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12296" y="3019988"/>
            <a:ext cx="587141" cy="126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전경합층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507510" y="2765911"/>
            <a:ext cx="587141" cy="16266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출력층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48179" y="4800883"/>
            <a:ext cx="2266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002060"/>
                </a:solidFill>
              </a:rPr>
              <a:t>중간층</a:t>
            </a:r>
            <a:endParaRPr lang="ko-KR" altLang="en-US" sz="14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4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새롭게 만들어진 층을 </a:t>
            </a:r>
            <a:r>
              <a:rPr lang="ko-KR" altLang="en-US" sz="1800" dirty="0" err="1"/>
              <a:t>컨볼루션</a:t>
            </a:r>
            <a:r>
              <a:rPr lang="en-US" altLang="ko-KR" sz="1800" dirty="0"/>
              <a:t>(</a:t>
            </a:r>
            <a:r>
              <a:rPr lang="ko-KR" altLang="en-US" sz="1800" dirty="0" err="1"/>
              <a:t>합성곱</a:t>
            </a:r>
            <a:r>
              <a:rPr lang="en-US" altLang="ko-KR" sz="1800" dirty="0"/>
              <a:t>)</a:t>
            </a:r>
            <a:r>
              <a:rPr lang="ko-KR" altLang="en-US" sz="1800" dirty="0"/>
              <a:t>이라고 부릅니다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마스크를 여러 개 만들 경우 여러 개의 </a:t>
            </a:r>
            <a:r>
              <a:rPr lang="ko-KR" altLang="en-US" sz="1800" dirty="0" err="1"/>
              <a:t>컨볼루션이</a:t>
            </a:r>
            <a:r>
              <a:rPr lang="ko-KR" altLang="en-US" sz="1800" dirty="0"/>
              <a:t> 만들어집니다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2" y="2202607"/>
            <a:ext cx="5390948" cy="17420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303" y="2202607"/>
            <a:ext cx="5338811" cy="1670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266" y="4348574"/>
            <a:ext cx="4791610" cy="15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케라스에서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컨볼루션</a:t>
            </a:r>
            <a:r>
              <a:rPr lang="ko-KR" altLang="en-US" sz="1800" dirty="0"/>
              <a:t> 층을 추가하는 함수는 </a:t>
            </a:r>
            <a:r>
              <a:rPr lang="en-US" altLang="ko-KR" sz="1800" dirty="0"/>
              <a:t>Conv2D()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3604" y="1655546"/>
            <a:ext cx="10637461" cy="394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rgbClr val="002060"/>
                </a:solidFill>
              </a:rPr>
              <a:t>model.add(Conv2D(32, kernel_size=(3, 3), input_shape=(28, 28, 1), activation=‘relu’))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3604" y="2300016"/>
            <a:ext cx="9731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첫 번째 인자</a:t>
            </a:r>
            <a:r>
              <a:rPr lang="en-US" altLang="ko-KR" sz="1600" dirty="0"/>
              <a:t>: </a:t>
            </a:r>
            <a:r>
              <a:rPr lang="ko-KR" altLang="en-US" sz="1600" dirty="0"/>
              <a:t>마스크를 몇 개 적용할지 정합니다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kernel_size</a:t>
            </a:r>
            <a:r>
              <a:rPr lang="en-US" altLang="ko-KR" sz="1600" dirty="0"/>
              <a:t>: </a:t>
            </a:r>
            <a:r>
              <a:rPr lang="ko-KR" altLang="en-US" sz="1600" dirty="0"/>
              <a:t>마스크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커널</a:t>
            </a:r>
            <a:r>
              <a:rPr lang="en-US" altLang="ko-KR" sz="1600" dirty="0"/>
              <a:t>)</a:t>
            </a:r>
            <a:r>
              <a:rPr lang="ko-KR" altLang="en-US" sz="1600" dirty="0"/>
              <a:t>의 크기를 정합니다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kernel_size</a:t>
            </a:r>
            <a:r>
              <a:rPr lang="en-US" altLang="ko-KR" sz="1600" dirty="0"/>
              <a:t>=(</a:t>
            </a:r>
            <a:r>
              <a:rPr lang="ko-KR" altLang="en-US" sz="1600" dirty="0"/>
              <a:t>행</a:t>
            </a:r>
            <a:r>
              <a:rPr lang="en-US" altLang="ko-KR" sz="1600" dirty="0"/>
              <a:t>, </a:t>
            </a:r>
            <a:r>
              <a:rPr lang="ko-KR" altLang="en-US" sz="1600" dirty="0"/>
              <a:t>열</a:t>
            </a:r>
            <a:r>
              <a:rPr lang="en-US" altLang="ko-KR" sz="1600" dirty="0"/>
              <a:t>) </a:t>
            </a:r>
            <a:r>
              <a:rPr lang="ko-KR" altLang="en-US" sz="1600" dirty="0"/>
              <a:t>형식으로 정합니다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input_shape</a:t>
            </a:r>
            <a:r>
              <a:rPr lang="en-US" altLang="ko-KR" sz="1600" dirty="0"/>
              <a:t>: Dense </a:t>
            </a:r>
            <a:r>
              <a:rPr lang="ko-KR" altLang="en-US" sz="1600" dirty="0"/>
              <a:t>층과 마찬가지로 맨 처음 층에는 입력되는 값을 알려주어야 합니다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activation: </a:t>
            </a:r>
            <a:r>
              <a:rPr lang="ko-KR" altLang="en-US" sz="1600" dirty="0"/>
              <a:t>활성화 함수를 정의합니다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30" y="3978191"/>
            <a:ext cx="6797792" cy="1019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822" y="3205213"/>
            <a:ext cx="4823187" cy="17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4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</a:t>
            </a:r>
            <a:r>
              <a:rPr lang="en-US" altLang="ko-KR" sz="1800" b="1" dirty="0" smtClean="0"/>
              <a:t>) - </a:t>
            </a:r>
            <a:r>
              <a:rPr lang="ko-KR" altLang="en-US" sz="1800" b="1" dirty="0" err="1"/>
              <a:t>맥스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풀링</a:t>
            </a:r>
            <a:r>
              <a:rPr lang="en-US" altLang="ko-KR" sz="1800" b="1" dirty="0"/>
              <a:t>(max pooling) 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컨볼루션</a:t>
            </a:r>
            <a:r>
              <a:rPr lang="ko-KR" altLang="en-US" sz="1800" dirty="0"/>
              <a:t> 층을 통해 이미지 특징을 도출 결과가 여전히 크고 복잡하면 다시 한번 축소해야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다시 한번 축소하는 과정을 </a:t>
            </a:r>
            <a:r>
              <a:rPr lang="ko-KR" altLang="en-US" sz="1800" dirty="0" err="1"/>
              <a:t>풀링</a:t>
            </a:r>
            <a:r>
              <a:rPr lang="en-US" altLang="ko-KR" sz="1800" dirty="0"/>
              <a:t>(pooling) </a:t>
            </a:r>
            <a:r>
              <a:rPr lang="ko-KR" altLang="en-US" sz="1800" dirty="0"/>
              <a:t>또는 서브 샘플링</a:t>
            </a:r>
            <a:r>
              <a:rPr lang="en-US" altLang="ko-KR" sz="1800" dirty="0"/>
              <a:t>(sub sampling)</a:t>
            </a:r>
            <a:r>
              <a:rPr lang="ko-KR" altLang="en-US" sz="1800" dirty="0"/>
              <a:t>이라고 합니다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맥스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풀링은</a:t>
            </a:r>
            <a:r>
              <a:rPr lang="ko-KR" altLang="en-US" sz="1800" dirty="0"/>
              <a:t> 정해진 구역 안에서 가장 큰 값만 다음 층으로 넘기고 나머지는 버립니다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MaxPooling2D()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93" y="2666542"/>
            <a:ext cx="1839130" cy="19224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2093" y="4811725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이미지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454" y="2676252"/>
            <a:ext cx="1786497" cy="18733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3454" y="4811725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구역을 나눕니다</a:t>
            </a:r>
            <a:r>
              <a:rPr lang="en-US" altLang="ko-KR" sz="1400" dirty="0">
                <a:solidFill>
                  <a:srgbClr val="C00000"/>
                </a:solidFill>
              </a:rPr>
              <a:t>.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451" y="2899762"/>
            <a:ext cx="1124906" cy="11857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99220" y="4278045"/>
            <a:ext cx="35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각 구역에서 가장 큰 값을 추출합니다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33" y="5488213"/>
            <a:ext cx="5584252" cy="9239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165" y="4811725"/>
            <a:ext cx="5707781" cy="16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5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과적합</a:t>
            </a:r>
            <a:r>
              <a:rPr lang="ko-KR" altLang="en-US" sz="1800" b="1" dirty="0" smtClean="0"/>
              <a:t> 피하기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딥러닝</a:t>
            </a:r>
            <a:r>
              <a:rPr lang="ko-KR" altLang="en-US" sz="1800" dirty="0"/>
              <a:t> 학습을 실행할 때 가장 중요한 것은 </a:t>
            </a:r>
            <a:r>
              <a:rPr lang="ko-KR" altLang="en-US" sz="1800" dirty="0" err="1"/>
              <a:t>과적합을</a:t>
            </a:r>
            <a:r>
              <a:rPr lang="ko-KR" altLang="en-US" sz="1800" dirty="0"/>
              <a:t> 얼마나 효과적으로 피해가는지에 달려 있습니다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드롭아웃</a:t>
            </a:r>
            <a:r>
              <a:rPr lang="en-US" altLang="ko-KR" sz="1800" dirty="0"/>
              <a:t>(drop out) </a:t>
            </a:r>
            <a:r>
              <a:rPr lang="ko-KR" altLang="en-US" sz="1800" dirty="0"/>
              <a:t>기법 </a:t>
            </a:r>
            <a:r>
              <a:rPr lang="en-US" altLang="ko-KR" sz="1800" dirty="0"/>
              <a:t>- </a:t>
            </a:r>
            <a:r>
              <a:rPr lang="ko-KR" altLang="en-US" sz="1800" dirty="0" err="1"/>
              <a:t>닉층에</a:t>
            </a:r>
            <a:r>
              <a:rPr lang="ko-KR" altLang="en-US" sz="1800" dirty="0"/>
              <a:t> 배치된 </a:t>
            </a:r>
            <a:r>
              <a:rPr lang="ko-KR" altLang="en-US" sz="1800" dirty="0" err="1"/>
              <a:t>노드</a:t>
            </a:r>
            <a:r>
              <a:rPr lang="ko-KR" altLang="en-US" sz="1800" dirty="0"/>
              <a:t> 중 일부를 임의로 꺼주는 것입니다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랜덤하게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노드를</a:t>
            </a:r>
            <a:r>
              <a:rPr lang="ko-KR" altLang="en-US" sz="1800" dirty="0"/>
              <a:t> 끔으로써 학습 데이터에 지나치게 치우쳐서 학습되는 </a:t>
            </a:r>
            <a:r>
              <a:rPr lang="ko-KR" altLang="en-US" sz="1800" dirty="0" err="1"/>
              <a:t>과적합을</a:t>
            </a:r>
            <a:r>
              <a:rPr lang="ko-KR" altLang="en-US" sz="1800" dirty="0"/>
              <a:t> 방지할 수 있습니다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30717" y="5690770"/>
            <a:ext cx="7143489" cy="279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002060"/>
                </a:solidFill>
              </a:rPr>
              <a:t>model.add</a:t>
            </a:r>
            <a:r>
              <a:rPr lang="en-US" altLang="ko-KR" sz="1600" b="1" dirty="0">
                <a:solidFill>
                  <a:srgbClr val="002060"/>
                </a:solidFill>
              </a:rPr>
              <a:t>(Dropout(0.25))  #25%</a:t>
            </a:r>
            <a:r>
              <a:rPr lang="ko-KR" altLang="en-US" sz="1600" b="1" dirty="0">
                <a:solidFill>
                  <a:srgbClr val="002060"/>
                </a:solidFill>
              </a:rPr>
              <a:t>의 </a:t>
            </a:r>
            <a:r>
              <a:rPr lang="ko-KR" altLang="en-US" sz="1600" b="1" dirty="0" err="1">
                <a:solidFill>
                  <a:srgbClr val="002060"/>
                </a:solidFill>
              </a:rPr>
              <a:t>노드를</a:t>
            </a:r>
            <a:r>
              <a:rPr lang="ko-KR" altLang="en-US" sz="1600" b="1" dirty="0">
                <a:solidFill>
                  <a:srgbClr val="002060"/>
                </a:solidFill>
              </a:rPr>
              <a:t> 끔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717" y="2358569"/>
            <a:ext cx="6053138" cy="29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과적합</a:t>
            </a:r>
            <a:r>
              <a:rPr lang="ko-KR" altLang="en-US" sz="1800" b="1" dirty="0" smtClean="0"/>
              <a:t> 피하기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6" y="1531268"/>
            <a:ext cx="7424505" cy="43978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4833" y="6231135"/>
            <a:ext cx="35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C00000"/>
                </a:solidFill>
              </a:rPr>
              <a:t>드롭아웃과</a:t>
            </a:r>
            <a:r>
              <a:rPr lang="ko-KR" altLang="en-US" sz="1400" dirty="0">
                <a:solidFill>
                  <a:srgbClr val="C00000"/>
                </a:solidFill>
              </a:rPr>
              <a:t> </a:t>
            </a:r>
            <a:r>
              <a:rPr lang="ko-KR" altLang="en-US" sz="1400" dirty="0" err="1">
                <a:solidFill>
                  <a:srgbClr val="C00000"/>
                </a:solidFill>
              </a:rPr>
              <a:t>플래튼</a:t>
            </a:r>
            <a:r>
              <a:rPr lang="ko-KR" altLang="en-US" sz="1400" dirty="0">
                <a:solidFill>
                  <a:srgbClr val="C00000"/>
                </a:solidFill>
              </a:rPr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187709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과적합</a:t>
            </a:r>
            <a:r>
              <a:rPr lang="ko-KR" altLang="en-US" sz="1800" b="1" dirty="0" smtClean="0"/>
              <a:t> 피하기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6" y="1531268"/>
            <a:ext cx="7424505" cy="43978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4833" y="6231135"/>
            <a:ext cx="35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C00000"/>
                </a:solidFill>
              </a:rPr>
              <a:t>드롭아웃과</a:t>
            </a:r>
            <a:r>
              <a:rPr lang="ko-KR" altLang="en-US" sz="1400" dirty="0">
                <a:solidFill>
                  <a:srgbClr val="C00000"/>
                </a:solidFill>
              </a:rPr>
              <a:t> </a:t>
            </a:r>
            <a:r>
              <a:rPr lang="ko-KR" altLang="en-US" sz="1400" dirty="0" err="1">
                <a:solidFill>
                  <a:srgbClr val="C00000"/>
                </a:solidFill>
              </a:rPr>
              <a:t>플래튼</a:t>
            </a:r>
            <a:r>
              <a:rPr lang="ko-KR" altLang="en-US" sz="1400" dirty="0">
                <a:solidFill>
                  <a:srgbClr val="C00000"/>
                </a:solidFill>
              </a:rPr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344489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구글이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공개한 </a:t>
            </a:r>
            <a:r>
              <a:rPr lang="ko-KR" altLang="en-US" sz="1800" dirty="0"/>
              <a:t>대규모 숫자 계산을 해주는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머신러닝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및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전문 </a:t>
            </a:r>
            <a:r>
              <a:rPr lang="ko-KR" altLang="en-US" sz="1800" dirty="0" smtClean="0"/>
              <a:t>라이브러리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Tensor</a:t>
            </a:r>
            <a:r>
              <a:rPr lang="ko-KR" altLang="en-US" sz="1800" dirty="0" smtClean="0"/>
              <a:t>는 다차원 행렬 계산을 의미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상업적인 용도로 사용할 수 있는 </a:t>
            </a:r>
            <a:r>
              <a:rPr lang="ko-KR" altLang="en-US" sz="1800" dirty="0" err="1" smtClean="0"/>
              <a:t>오픈소스</a:t>
            </a:r>
            <a:r>
              <a:rPr lang="en-US" altLang="ko-KR" sz="1800" dirty="0" smtClean="0"/>
              <a:t>(Apache 2.0)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C++</a:t>
            </a:r>
            <a:r>
              <a:rPr lang="ko-KR" altLang="en-US" sz="1800" dirty="0" smtClean="0"/>
              <a:t>로 만들어진 라이브러리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파이썬을</a:t>
            </a:r>
            <a:r>
              <a:rPr lang="ko-KR" altLang="en-US" sz="1800" dirty="0" smtClean="0"/>
              <a:t> 사용해서 호출할 때 오버헤드가 거의 없는 구조로 설계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>
                <a:hlinkClick r:id="rId3"/>
              </a:rPr>
              <a:t>https://www.tensorflow.org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이미지 처리와 음향 처리 등을 할 때는 추가적으로 이미지 처리에 특화된 </a:t>
            </a:r>
            <a:r>
              <a:rPr lang="en-US" altLang="ko-KR" sz="1800" dirty="0" err="1" smtClean="0"/>
              <a:t>OpenCV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라이브러리등과 함께 사용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4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5418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keras.datasets</a:t>
            </a:r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mnist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keras.utils</a:t>
            </a:r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np_utils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keras.models</a:t>
            </a:r>
            <a:r>
              <a:rPr lang="en-US" altLang="ko-KR" sz="1600" b="1" dirty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keras.layers</a:t>
            </a:r>
            <a:r>
              <a:rPr lang="en-US" altLang="ko-KR" sz="1600" b="1" dirty="0">
                <a:solidFill>
                  <a:srgbClr val="002060"/>
                </a:solidFill>
              </a:rPr>
              <a:t> import Dense, Dropout, Flatten, Conv2D,MaxPooling2D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from </a:t>
            </a:r>
            <a:r>
              <a:rPr lang="en-US" altLang="ko-KR" sz="1600" b="1" dirty="0" err="1">
                <a:solidFill>
                  <a:srgbClr val="002060"/>
                </a:solidFill>
              </a:rPr>
              <a:t>keras.callbacks</a:t>
            </a:r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ModelCheckpoint,EarlyStopping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matplotlib.pyplot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plt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os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5108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컨볼루션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신경망 설정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 최적화 설정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2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3978" y="1235977"/>
            <a:ext cx="10637461" cy="46161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모델의 실행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테스트 정확도 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오차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오차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그래프로 표현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5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컨볼루션</a:t>
            </a:r>
            <a:r>
              <a:rPr lang="ko-KR" altLang="en-US" sz="1800" b="1" dirty="0"/>
              <a:t> 신경망</a:t>
            </a:r>
            <a:r>
              <a:rPr lang="en-US" altLang="ko-KR" sz="1800" b="1" dirty="0"/>
              <a:t>(Convolutional Neural Network, CNN)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123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5852" y="1376413"/>
            <a:ext cx="10637461" cy="172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그래프에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그리드를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주고 레이블을 표시</a:t>
            </a:r>
          </a:p>
          <a:p>
            <a:r>
              <a:rPr lang="en-US" altLang="ko-KR" sz="1600" b="1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897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8434" y="2880273"/>
            <a:ext cx="4867473" cy="3301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a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(1234)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b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(5000</a:t>
            </a:r>
            <a:r>
              <a:rPr lang="en-US" altLang="ko-KR" sz="1600" dirty="0" smtClean="0">
                <a:solidFill>
                  <a:srgbClr val="002060"/>
                </a:solidFill>
              </a:rPr>
              <a:t>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rgbClr val="002060"/>
                </a:solidFill>
              </a:rPr>
              <a:t>add_op</a:t>
            </a:r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a+b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시작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rgbClr val="002060"/>
                </a:solidFill>
              </a:rPr>
              <a:t>sess</a:t>
            </a:r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res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add_op</a:t>
            </a:r>
            <a:r>
              <a:rPr lang="en-US" altLang="ko-KR" sz="1600" dirty="0">
                <a:solidFill>
                  <a:srgbClr val="002060"/>
                </a:solidFill>
              </a:rPr>
              <a:t>) #</a:t>
            </a:r>
            <a:r>
              <a:rPr lang="ko-KR" altLang="en-US" sz="1600" dirty="0">
                <a:solidFill>
                  <a:srgbClr val="002060"/>
                </a:solidFill>
              </a:rPr>
              <a:t>계산식 평가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print(res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88434" y="1496729"/>
            <a:ext cx="4867473" cy="851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r>
              <a:rPr lang="en-US" altLang="ko-KR" sz="1600" dirty="0">
                <a:solidFill>
                  <a:srgbClr val="002060"/>
                </a:solidFill>
              </a:rPr>
              <a:t>.__version__)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20564" y="1520792"/>
            <a:ext cx="398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pip uninstall </a:t>
            </a:r>
            <a:r>
              <a:rPr lang="en-US" altLang="ko-KR" dirty="0" err="1"/>
              <a:t>tensorflow</a:t>
            </a:r>
            <a:endParaRPr lang="en-US" altLang="ko-KR" dirty="0"/>
          </a:p>
          <a:p>
            <a:r>
              <a:rPr lang="en-US" altLang="ko-KR" dirty="0" smtClean="0"/>
              <a:t>pip </a:t>
            </a:r>
            <a:r>
              <a:rPr lang="en-US" altLang="ko-KR" dirty="0"/>
              <a:t>install </a:t>
            </a:r>
            <a:r>
              <a:rPr lang="en-US" altLang="ko-KR" dirty="0" err="1"/>
              <a:t>tensorflow</a:t>
            </a:r>
            <a:r>
              <a:rPr lang="en-US" altLang="ko-KR" dirty="0"/>
              <a:t>==</a:t>
            </a:r>
            <a:r>
              <a:rPr lang="en-US" altLang="ko-KR" dirty="0" smtClean="0"/>
              <a:t>1.15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6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897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7861" y="1501540"/>
            <a:ext cx="4712662" cy="44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a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tf.constant</a:t>
            </a:r>
            <a:r>
              <a:rPr lang="en-US" altLang="ko-KR" sz="1600" dirty="0" smtClean="0">
                <a:solidFill>
                  <a:srgbClr val="002060"/>
                </a:solidFill>
              </a:rPr>
              <a:t>(2) 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b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tf.constant</a:t>
            </a:r>
            <a:r>
              <a:rPr lang="en-US" altLang="ko-KR" sz="1600" dirty="0" smtClean="0">
                <a:solidFill>
                  <a:srgbClr val="002060"/>
                </a:solidFill>
              </a:rPr>
              <a:t>(3)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c 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tf.constant</a:t>
            </a:r>
            <a:r>
              <a:rPr lang="en-US" altLang="ko-KR" sz="1600" dirty="0" smtClean="0">
                <a:solidFill>
                  <a:srgbClr val="002060"/>
                </a:solidFill>
              </a:rPr>
              <a:t>(4)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정의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calc1_op = a + b *c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calc2_op = (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a+b</a:t>
            </a:r>
            <a:r>
              <a:rPr lang="en-US" altLang="ko-KR" sz="1600" dirty="0" smtClean="0">
                <a:solidFill>
                  <a:srgbClr val="002060"/>
                </a:solidFill>
              </a:rPr>
              <a:t>) * c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시작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rgbClr val="002060"/>
                </a:solidFill>
              </a:rPr>
              <a:t>sess</a:t>
            </a:r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res1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(calc1_op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계산식 평가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print(res1)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res2 </a:t>
            </a:r>
            <a:r>
              <a:rPr lang="en-US" altLang="ko-KR" sz="1600" dirty="0">
                <a:solidFill>
                  <a:srgbClr val="002060"/>
                </a:solidFill>
              </a:rPr>
              <a:t>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(calc2_op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계산식 평가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print(res2)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36704" y="1501539"/>
            <a:ext cx="4712662" cy="5072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 정의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(100)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(50)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add_op</a:t>
            </a:r>
            <a:r>
              <a:rPr lang="en-US" altLang="ko-KR" sz="1600" dirty="0">
                <a:solidFill>
                  <a:srgbClr val="002060"/>
                </a:solidFill>
              </a:rPr>
              <a:t> = a+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v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선언하기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v = </a:t>
            </a:r>
            <a:r>
              <a:rPr lang="en-US" altLang="ko-KR" sz="1600" dirty="0" err="1">
                <a:solidFill>
                  <a:srgbClr val="002060"/>
                </a:solidFill>
              </a:rPr>
              <a:t>tf.Variable</a:t>
            </a:r>
            <a:r>
              <a:rPr lang="en-US" altLang="ko-KR" sz="1600" dirty="0">
                <a:solidFill>
                  <a:srgbClr val="002060"/>
                </a:solidFill>
              </a:rPr>
              <a:t>(0)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</a:rPr>
              <a:t>add_op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의 결과 대입하기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let_op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tf.assign</a:t>
            </a:r>
            <a:r>
              <a:rPr lang="en-US" altLang="ko-KR" sz="1600" dirty="0">
                <a:solidFill>
                  <a:srgbClr val="002060"/>
                </a:solidFill>
              </a:rPr>
              <a:t>(v, </a:t>
            </a:r>
            <a:r>
              <a:rPr lang="en-US" altLang="ko-KR" sz="1600" dirty="0" err="1">
                <a:solidFill>
                  <a:srgbClr val="002060"/>
                </a:solidFill>
              </a:rPr>
              <a:t>add_op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초기화하기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메모리에서 생성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tf.global_variables_initializer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계산식 실행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let_op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(v))</a:t>
            </a:r>
          </a:p>
        </p:txBody>
      </p:sp>
    </p:spTree>
    <p:extLst>
      <p:ext uri="{BB962C8B-B14F-4D97-AF65-F5344CB8AC3E}">
        <p14:creationId xmlns:p14="http://schemas.microsoft.com/office/powerpoint/2010/main" val="6665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165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placeholder – </a:t>
            </a:r>
            <a:r>
              <a:rPr lang="ko-KR" altLang="en-US" sz="1800" dirty="0" smtClean="0"/>
              <a:t>템플릿처럼 값을 넣을 공간을 만들어두는 기능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데이터 </a:t>
            </a:r>
            <a:r>
              <a:rPr lang="ko-KR" altLang="en-US" sz="1800" dirty="0" err="1" smtClean="0"/>
              <a:t>플로우</a:t>
            </a:r>
            <a:r>
              <a:rPr lang="ko-KR" altLang="en-US" sz="1800" dirty="0" smtClean="0"/>
              <a:t> 그래프를 구축할 때는 값을 넣지 않고 값을 담을 수 있는 그릇만 만들어두고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이후에 세션을 실행할 때 그릇에 값을 넣고 실행할 수 있습니다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2978" y="2329314"/>
            <a:ext cx="4867473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#placeholder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정의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정수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자료형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개를 가진 배열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tf.placeholder</a:t>
            </a:r>
            <a:r>
              <a:rPr lang="en-US" altLang="ko-KR" sz="1600" dirty="0">
                <a:solidFill>
                  <a:srgbClr val="002060"/>
                </a:solidFill>
              </a:rPr>
              <a:t>(tf.int32, [3])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x2_op = a*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placeholder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값 넣고 실행하기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r1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{a:[1, 2, 3]})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print(r1)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r2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{a:[10, 20, 10]})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89558" y="2839453"/>
            <a:ext cx="45623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tensoflow.sqrt</a:t>
            </a:r>
            <a:r>
              <a:rPr lang="en-US" altLang="ko-KR" sz="1600" dirty="0"/>
              <a:t>(x): x</a:t>
            </a:r>
            <a:r>
              <a:rPr lang="ko-KR" altLang="en-US" sz="1600" dirty="0"/>
              <a:t>의 제곱근을 계산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tensoflow.reduce_mean</a:t>
            </a:r>
            <a:r>
              <a:rPr lang="en-US" altLang="ko-KR" sz="1600" dirty="0"/>
              <a:t>(x): x</a:t>
            </a:r>
            <a:r>
              <a:rPr lang="ko-KR" altLang="en-US" sz="1600" dirty="0"/>
              <a:t>의 평균을 계산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tensoflow.square</a:t>
            </a:r>
            <a:r>
              <a:rPr lang="en-US" altLang="ko-KR" sz="1600" dirty="0"/>
              <a:t>(x): x</a:t>
            </a:r>
            <a:r>
              <a:rPr lang="ko-KR" altLang="en-US" sz="1600" dirty="0"/>
              <a:t>의 제곱을 계산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random_uniform</a:t>
            </a:r>
            <a:r>
              <a:rPr lang="en-US" altLang="ko-KR" sz="1600" dirty="0"/>
              <a:t>([1], 0, 10,…) : 0</a:t>
            </a:r>
            <a:r>
              <a:rPr lang="ko-KR" altLang="en-US" sz="1600" dirty="0"/>
              <a:t>에서 </a:t>
            </a:r>
            <a:r>
              <a:rPr lang="en-US" altLang="ko-KR" sz="1600" dirty="0"/>
              <a:t>10 </a:t>
            </a:r>
            <a:r>
              <a:rPr lang="ko-KR" altLang="en-US" sz="1600" dirty="0"/>
              <a:t>사이에서 임의의 수 </a:t>
            </a:r>
            <a:r>
              <a:rPr lang="en-US" altLang="ko-KR" sz="1600" dirty="0"/>
              <a:t>1</a:t>
            </a:r>
            <a:r>
              <a:rPr lang="ko-KR" altLang="en-US" sz="1600" dirty="0"/>
              <a:t>개 생성 반환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Variable() : </a:t>
            </a:r>
            <a:r>
              <a:rPr lang="ko-KR" altLang="en-US" sz="1600" dirty="0"/>
              <a:t>변수의 값을 지정 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39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165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placeholder – </a:t>
            </a:r>
            <a:r>
              <a:rPr lang="ko-KR" altLang="en-US" sz="1800" dirty="0" smtClean="0"/>
              <a:t>템플릿처럼 값을 넣을 공간을 만들어두는 기능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데이터 </a:t>
            </a:r>
            <a:r>
              <a:rPr lang="ko-KR" altLang="en-US" sz="1800" dirty="0" err="1" smtClean="0"/>
              <a:t>플로우</a:t>
            </a:r>
            <a:r>
              <a:rPr lang="ko-KR" altLang="en-US" sz="1800" dirty="0" smtClean="0"/>
              <a:t> 그래프를 구축할 때는 값을 넣지 않고 값을 담을 수 있는 그릇만 만들어두고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이후에 세션을 실행할 때 그릇에 값을 넣고 실행할 수 있습니다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7860" y="2329314"/>
            <a:ext cx="4867473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#placeholder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정의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정수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자료형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개를 가진 배열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tf.placeholder</a:t>
            </a:r>
            <a:r>
              <a:rPr lang="en-US" altLang="ko-KR" sz="1600" dirty="0">
                <a:solidFill>
                  <a:srgbClr val="002060"/>
                </a:solidFill>
              </a:rPr>
              <a:t>(tf.int32, [3])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x2_op = a*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placeholder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값 넣고 실행하기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r1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{a:[1, 2, 3]})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print(r1)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r2 = 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(x2_op,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{a:[10, 20, 10]})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print(r2)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277529" y="2329314"/>
            <a:ext cx="4867473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#placeholder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정의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(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배열의 크기를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None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으로 지정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tf.placeholder</a:t>
            </a:r>
            <a:r>
              <a:rPr lang="en-US" altLang="ko-KR" sz="1600" dirty="0">
                <a:solidFill>
                  <a:srgbClr val="002060"/>
                </a:solidFill>
              </a:rPr>
              <a:t>(tf.int32, [None])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(10)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x10_op = a* b</a:t>
            </a: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placeholder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에 값 넣고 실행하기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r1 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(x10_op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{a:[1, 2, 3, 4, 5]})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print(r1)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r2 = </a:t>
            </a:r>
            <a:r>
              <a:rPr lang="en-US" altLang="ko-KR" sz="1600" dirty="0" err="1" smtClean="0">
                <a:solidFill>
                  <a:srgbClr val="002060"/>
                </a:solidFill>
              </a:rPr>
              <a:t>sess.run</a:t>
            </a:r>
            <a:r>
              <a:rPr lang="en-US" altLang="ko-KR" sz="1600" dirty="0" smtClean="0">
                <a:solidFill>
                  <a:srgbClr val="002060"/>
                </a:solidFill>
              </a:rPr>
              <a:t>(x10_op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en-US" altLang="ko-KR" sz="1600" dirty="0" err="1">
                <a:solidFill>
                  <a:srgbClr val="002060"/>
                </a:solidFill>
              </a:rPr>
              <a:t>feed_dict</a:t>
            </a:r>
            <a:r>
              <a:rPr lang="en-US" altLang="ko-KR" sz="1600" dirty="0">
                <a:solidFill>
                  <a:srgbClr val="002060"/>
                </a:solidFill>
              </a:rPr>
              <a:t> = {a:[10, 20]})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print(r2)</a:t>
            </a:r>
          </a:p>
        </p:txBody>
      </p:sp>
    </p:spTree>
    <p:extLst>
      <p:ext uri="{BB962C8B-B14F-4D97-AF65-F5344CB8AC3E}">
        <p14:creationId xmlns:p14="http://schemas.microsoft.com/office/powerpoint/2010/main" val="4327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1489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SVM</a:t>
            </a:r>
            <a:r>
              <a:rPr lang="ko-KR" altLang="en-US" sz="1800" dirty="0" smtClean="0"/>
              <a:t>으로 </a:t>
            </a:r>
            <a:r>
              <a:rPr lang="en-US" altLang="ko-KR" sz="1800" dirty="0" smtClean="0"/>
              <a:t>BMI </a:t>
            </a:r>
            <a:r>
              <a:rPr lang="ko-KR" altLang="en-US" sz="1800" dirty="0" smtClean="0"/>
              <a:t>판정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키의 최대값은 </a:t>
            </a:r>
            <a:r>
              <a:rPr lang="en-US" altLang="ko-KR" sz="1800" dirty="0" smtClean="0"/>
              <a:t>200cm, </a:t>
            </a:r>
            <a:r>
              <a:rPr lang="ko-KR" altLang="en-US" sz="1800" dirty="0" smtClean="0"/>
              <a:t>몸무게의 최대값은 </a:t>
            </a:r>
            <a:r>
              <a:rPr lang="en-US" altLang="ko-KR" sz="1800" dirty="0" smtClean="0"/>
              <a:t>100kg</a:t>
            </a:r>
            <a:r>
              <a:rPr lang="ko-KR" altLang="en-US" sz="1800" dirty="0" smtClean="0"/>
              <a:t>으로 정규화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저체중</a:t>
            </a:r>
            <a:r>
              <a:rPr lang="en-US" altLang="ko-KR" sz="1800" dirty="0" smtClean="0"/>
              <a:t>(thin), </a:t>
            </a:r>
            <a:r>
              <a:rPr lang="ko-KR" altLang="en-US" sz="1800" dirty="0" smtClean="0"/>
              <a:t>정상</a:t>
            </a:r>
            <a:r>
              <a:rPr lang="en-US" altLang="ko-KR" sz="1800" dirty="0" smtClean="0"/>
              <a:t>(normal), </a:t>
            </a:r>
            <a:r>
              <a:rPr lang="ko-KR" altLang="en-US" sz="1800" dirty="0" smtClean="0"/>
              <a:t>비만</a:t>
            </a:r>
            <a:r>
              <a:rPr lang="en-US" altLang="ko-KR" sz="1800" dirty="0" smtClean="0"/>
              <a:t>(fat) </a:t>
            </a:r>
            <a:r>
              <a:rPr lang="ko-KR" altLang="en-US" sz="1800" dirty="0" smtClean="0"/>
              <a:t>레이블을 </a:t>
            </a:r>
            <a:r>
              <a:rPr lang="en-US" altLang="ko-KR" sz="1800" dirty="0" smtClean="0"/>
              <a:t>one-hot-encoding [1, 0, 0], [0, 1, 0], [0, 0, 1]</a:t>
            </a:r>
            <a:r>
              <a:rPr lang="ko-KR" altLang="en-US" sz="1800" dirty="0" smtClean="0"/>
              <a:t>로 변환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소프트 </a:t>
            </a:r>
            <a:r>
              <a:rPr lang="ko-KR" altLang="en-US" sz="1800" dirty="0" err="1" smtClean="0"/>
              <a:t>맥스</a:t>
            </a:r>
            <a:r>
              <a:rPr lang="ko-KR" altLang="en-US" sz="1800" dirty="0" smtClean="0"/>
              <a:t> 회귀방법 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오차 함수는 교차 엔트로피 사용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교차 엔트로피 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- 2</a:t>
            </a:r>
            <a:r>
              <a:rPr lang="ko-KR" altLang="en-US" sz="1800" dirty="0" smtClean="0"/>
              <a:t>개의 확률 분포 사이에 정의되는 척도로서 교차 엔트로피 값이 작을 수록 정확한 값을 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학습 계수 </a:t>
            </a:r>
            <a:r>
              <a:rPr lang="en-US" altLang="ko-KR" sz="1800" dirty="0" smtClean="0"/>
              <a:t>0.01, </a:t>
            </a:r>
            <a:r>
              <a:rPr lang="ko-KR" altLang="en-US" sz="1800" dirty="0" smtClean="0"/>
              <a:t>경사 </a:t>
            </a:r>
            <a:r>
              <a:rPr lang="ko-KR" altLang="en-US" sz="1800" dirty="0" err="1" smtClean="0"/>
              <a:t>하강법</a:t>
            </a:r>
            <a:r>
              <a:rPr lang="en-US" altLang="ko-KR" sz="1800" dirty="0" smtClean="0"/>
              <a:t>(steepest descent method) </a:t>
            </a:r>
            <a:r>
              <a:rPr lang="ko-KR" altLang="en-US" sz="1800" dirty="0" smtClean="0"/>
              <a:t>사용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06905" y="2849078"/>
            <a:ext cx="9307630" cy="390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pandas as </a:t>
            </a:r>
            <a:r>
              <a:rPr lang="en-US" altLang="ko-KR" sz="1600" dirty="0" err="1">
                <a:solidFill>
                  <a:srgbClr val="002060"/>
                </a:solidFill>
              </a:rPr>
              <a:t>pd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numpy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np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키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몸무게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레이블이 적힌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CSV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파일 읽어 들이기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csv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pd.read_csv</a:t>
            </a:r>
            <a:r>
              <a:rPr lang="en-US" altLang="ko-KR" sz="1600" dirty="0">
                <a:solidFill>
                  <a:srgbClr val="002060"/>
                </a:solidFill>
              </a:rPr>
              <a:t>("bmi.csv")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정규화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레이블을 배열로 변환하기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thin=(1,0,0) / normal=(0,1,0) / fat=(0,0,1)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테스트를 위한 데이터 분류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2"/>
            <a:ext cx="11700989" cy="64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1572" y="1309036"/>
            <a:ext cx="9307630" cy="5047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플로우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그래프 구축하기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플레이스홀더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선언하기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변수 선언하기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소프트맥스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회귀 정의하기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모델 훈련하기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정답률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구하기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시작하기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2"/>
            <a:ext cx="11700989" cy="64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TensorFlow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4570" y="1309036"/>
            <a:ext cx="9307630" cy="4097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ko-KR" altLang="en-US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학습시키기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최종적인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정답률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구하기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9017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인공 </a:t>
            </a:r>
            <a:r>
              <a:rPr lang="ko-KR" altLang="en-US" sz="1800" b="1" dirty="0" smtClean="0"/>
              <a:t>지능 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인공 지능 </a:t>
            </a:r>
            <a:r>
              <a:rPr lang="en-US" altLang="ko-KR" sz="1800" dirty="0" smtClean="0"/>
              <a:t>- 1956</a:t>
            </a:r>
            <a:r>
              <a:rPr lang="ko-KR" altLang="en-US" sz="1800" dirty="0" smtClean="0"/>
              <a:t>년 미국 </a:t>
            </a:r>
            <a:r>
              <a:rPr lang="ko-KR" altLang="en-US" sz="1800" dirty="0" err="1" smtClean="0"/>
              <a:t>다트머스</a:t>
            </a:r>
            <a:r>
              <a:rPr lang="ko-KR" altLang="en-US" sz="1800" dirty="0" smtClean="0"/>
              <a:t> 대학에 있던 존 </a:t>
            </a:r>
            <a:r>
              <a:rPr lang="ko-KR" altLang="en-US" sz="1800" dirty="0" err="1" smtClean="0"/>
              <a:t>매카시</a:t>
            </a:r>
            <a:r>
              <a:rPr lang="ko-KR" altLang="en-US" sz="1800" dirty="0" smtClean="0"/>
              <a:t> 교수가 개최한 </a:t>
            </a:r>
            <a:r>
              <a:rPr lang="ko-KR" altLang="en-US" sz="1800" dirty="0" err="1" smtClean="0"/>
              <a:t>다트머스</a:t>
            </a:r>
            <a:r>
              <a:rPr lang="ko-KR" altLang="en-US" sz="1800" dirty="0" smtClean="0"/>
              <a:t> 회의에서 처음 등장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2015</a:t>
            </a:r>
            <a:r>
              <a:rPr lang="ko-KR" altLang="en-US" sz="1800" dirty="0"/>
              <a:t>년 이후 신속하고 강력한 병렬 처리 성능을 제공하는 </a:t>
            </a:r>
            <a:r>
              <a:rPr lang="en-US" altLang="ko-KR" sz="1800" dirty="0"/>
              <a:t>GPU</a:t>
            </a:r>
            <a:r>
              <a:rPr lang="ko-KR" altLang="en-US" sz="1800" dirty="0"/>
              <a:t>의 도입으로 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인공지능의 </a:t>
            </a:r>
            <a:r>
              <a:rPr lang="ko-KR" altLang="en-US" sz="1800" dirty="0" smtClean="0"/>
              <a:t>성장세 가속화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폭발적으로 </a:t>
            </a:r>
            <a:r>
              <a:rPr lang="ko-KR" altLang="en-US" sz="1800" dirty="0"/>
              <a:t>늘어나고 있는 저장 용량과 이미지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매핑</a:t>
            </a:r>
            <a:r>
              <a:rPr lang="ko-KR" altLang="en-US" sz="1800" dirty="0"/>
              <a:t> 데이터 등 모든 영역의 데이터가 범람하게 된 ‘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’가 인공지능의 성장세에 큰 영향을 </a:t>
            </a:r>
            <a:r>
              <a:rPr lang="ko-KR" altLang="en-US" sz="1800" dirty="0" smtClean="0"/>
              <a:t>줌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인간이 지닌 지적 능력을 인공적으로 구현한 것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기계 혹은 시스템에 의해 만들어진 지능</a:t>
            </a:r>
            <a:r>
              <a:rPr lang="en-US" altLang="ko-KR" sz="1800" dirty="0" smtClean="0"/>
              <a:t>General </a:t>
            </a:r>
            <a:r>
              <a:rPr lang="en-US" altLang="ko-KR" sz="1800" dirty="0"/>
              <a:t>AI - </a:t>
            </a:r>
            <a:r>
              <a:rPr lang="ko-KR" altLang="en-US" sz="1800" dirty="0"/>
              <a:t>인간의 감각</a:t>
            </a:r>
            <a:r>
              <a:rPr lang="en-US" altLang="ko-KR" sz="1800" dirty="0"/>
              <a:t>, </a:t>
            </a:r>
            <a:r>
              <a:rPr lang="ko-KR" altLang="en-US" sz="1800" dirty="0"/>
              <a:t>사고력을 지닌 채 인간처럼 생각하는 인공 지능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Narrow AI - </a:t>
            </a:r>
            <a:r>
              <a:rPr lang="ko-KR" altLang="en-US" sz="1800" dirty="0" err="1"/>
              <a:t>소셜</a:t>
            </a:r>
            <a:r>
              <a:rPr lang="ko-KR" altLang="en-US" sz="1800" dirty="0"/>
              <a:t> 미디어의 이미지 </a:t>
            </a:r>
            <a:r>
              <a:rPr lang="ko-KR" altLang="en-US" sz="1800" dirty="0" smtClean="0"/>
              <a:t>분류 서비스나 </a:t>
            </a:r>
            <a:r>
              <a:rPr lang="ko-KR" altLang="en-US" sz="1800" dirty="0"/>
              <a:t>얼굴 인식 기능 등과 같이 특정 작업을 </a:t>
            </a:r>
            <a:r>
              <a:rPr lang="ko-KR" altLang="en-US" sz="1800" dirty="0" smtClean="0"/>
              <a:t>인간 </a:t>
            </a:r>
            <a:r>
              <a:rPr lang="ko-KR" altLang="en-US" sz="1800" dirty="0"/>
              <a:t>이상의 능력으로 해낼 수 있는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인간의 학습능력</a:t>
            </a:r>
            <a:r>
              <a:rPr lang="en-US" altLang="ko-KR" sz="1800" dirty="0"/>
              <a:t>, </a:t>
            </a:r>
            <a:r>
              <a:rPr lang="ko-KR" altLang="en-US" sz="1800" dirty="0"/>
              <a:t>추론능력</a:t>
            </a:r>
            <a:r>
              <a:rPr lang="en-US" altLang="ko-KR" sz="1800" dirty="0"/>
              <a:t>, </a:t>
            </a:r>
            <a:r>
              <a:rPr lang="ko-KR" altLang="en-US" sz="1800" dirty="0"/>
              <a:t>지각능력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자연언어 </a:t>
            </a:r>
            <a:r>
              <a:rPr lang="ko-KR" altLang="en-US" sz="1800" dirty="0"/>
              <a:t>등의 이해능력을 컴퓨터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프로그래밍으로 </a:t>
            </a:r>
            <a:r>
              <a:rPr lang="ko-KR" altLang="en-US" sz="1800" dirty="0"/>
              <a:t>구현한 기술</a:t>
            </a:r>
            <a:endParaRPr lang="ko-KR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  <a:endParaRPr lang="en-US" altLang="ko-KR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033" y="3744796"/>
            <a:ext cx="6202101" cy="304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95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TensorBoard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데이터의 흐름을 시각화하는 도구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로그 데이터를 저장할 폴더 준비 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tensorbord</a:t>
            </a:r>
            <a:r>
              <a:rPr lang="en-US" altLang="ko-KR" sz="1600" dirty="0" smtClean="0"/>
              <a:t> –</a:t>
            </a:r>
            <a:r>
              <a:rPr lang="en-US" altLang="ko-KR" sz="1600" dirty="0" err="1" smtClean="0"/>
              <a:t>logdir</a:t>
            </a:r>
            <a:r>
              <a:rPr lang="en-US" altLang="ko-KR" sz="1600" dirty="0" smtClean="0"/>
              <a:t>=</a:t>
            </a:r>
            <a:r>
              <a:rPr lang="ko-KR" altLang="en-US" sz="1600" dirty="0" smtClean="0"/>
              <a:t>로그데이터 저장폴더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Localhost:6006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1143" y="2686932"/>
            <a:ext cx="7030448" cy="316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플로우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그래프 구축하기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(20, name="a")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(30, name="b")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mul_op</a:t>
            </a:r>
            <a:r>
              <a:rPr lang="en-US" altLang="ko-KR" sz="1600" dirty="0">
                <a:solidFill>
                  <a:srgbClr val="002060"/>
                </a:solidFill>
              </a:rPr>
              <a:t> = a * b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생성하기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</a:rPr>
              <a:t>TensorBoard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사용하기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tw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tf.summary.FileWriter</a:t>
            </a:r>
            <a:r>
              <a:rPr lang="en-US" altLang="ko-KR" sz="1600" dirty="0">
                <a:solidFill>
                  <a:srgbClr val="002060"/>
                </a:solidFill>
              </a:rPr>
              <a:t>("</a:t>
            </a:r>
            <a:r>
              <a:rPr lang="en-US" altLang="ko-KR" sz="1600" dirty="0" err="1">
                <a:solidFill>
                  <a:srgbClr val="002060"/>
                </a:solidFill>
              </a:rPr>
              <a:t>log_dir</a:t>
            </a:r>
            <a:r>
              <a:rPr lang="en-US" altLang="ko-KR" sz="1600" dirty="0">
                <a:solidFill>
                  <a:srgbClr val="002060"/>
                </a:solidFill>
              </a:rPr>
              <a:t>", graph=</a:t>
            </a:r>
            <a:r>
              <a:rPr lang="en-US" altLang="ko-KR" sz="1600" dirty="0" err="1">
                <a:solidFill>
                  <a:srgbClr val="002060"/>
                </a:solidFill>
              </a:rPr>
              <a:t>sess.graph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실행하기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mul_op</a:t>
            </a:r>
            <a:r>
              <a:rPr lang="en-US" altLang="ko-KR" sz="1600" dirty="0">
                <a:solidFill>
                  <a:srgbClr val="002060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8928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TensorBoard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1143" y="1482292"/>
            <a:ext cx="7030448" cy="4109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상수와 변수 선언하기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a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(100, name="a")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b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(200, name="b")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c = </a:t>
            </a:r>
            <a:r>
              <a:rPr lang="en-US" altLang="ko-KR" sz="1600" dirty="0" err="1">
                <a:solidFill>
                  <a:srgbClr val="002060"/>
                </a:solidFill>
              </a:rPr>
              <a:t>tf.constant</a:t>
            </a:r>
            <a:r>
              <a:rPr lang="en-US" altLang="ko-KR" sz="1600" dirty="0">
                <a:solidFill>
                  <a:srgbClr val="002060"/>
                </a:solidFill>
              </a:rPr>
              <a:t>(300, name="c")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v = </a:t>
            </a:r>
            <a:r>
              <a:rPr lang="en-US" altLang="ko-KR" sz="1600" dirty="0" err="1">
                <a:solidFill>
                  <a:srgbClr val="002060"/>
                </a:solidFill>
              </a:rPr>
              <a:t>tf.Variable</a:t>
            </a:r>
            <a:r>
              <a:rPr lang="en-US" altLang="ko-KR" sz="1600" dirty="0">
                <a:solidFill>
                  <a:srgbClr val="002060"/>
                </a:solidFill>
              </a:rPr>
              <a:t>(0, name="v")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곱셈을 수행하는 그래프 정의하기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calc_op</a:t>
            </a:r>
            <a:r>
              <a:rPr lang="en-US" altLang="ko-KR" sz="1600" dirty="0">
                <a:solidFill>
                  <a:srgbClr val="002060"/>
                </a:solidFill>
              </a:rPr>
              <a:t> = a + b * c 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assign_op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tf.assign</a:t>
            </a:r>
            <a:r>
              <a:rPr lang="en-US" altLang="ko-KR" sz="1600" dirty="0">
                <a:solidFill>
                  <a:srgbClr val="002060"/>
                </a:solidFill>
              </a:rPr>
              <a:t>(v, </a:t>
            </a:r>
            <a:r>
              <a:rPr lang="en-US" altLang="ko-KR" sz="1600" dirty="0" err="1">
                <a:solidFill>
                  <a:srgbClr val="002060"/>
                </a:solidFill>
              </a:rPr>
              <a:t>calc_op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생성하기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tf.Session</a:t>
            </a:r>
            <a:r>
              <a:rPr lang="en-US" altLang="ko-KR" sz="1600" dirty="0">
                <a:solidFill>
                  <a:srgbClr val="002060"/>
                </a:solidFill>
              </a:rPr>
              <a:t>()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</a:rPr>
              <a:t>TensorBoard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사용하기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tw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tf.summary.FileWriter</a:t>
            </a:r>
            <a:r>
              <a:rPr lang="en-US" altLang="ko-KR" sz="1600" dirty="0">
                <a:solidFill>
                  <a:srgbClr val="002060"/>
                </a:solidFill>
              </a:rPr>
              <a:t>("</a:t>
            </a:r>
            <a:r>
              <a:rPr lang="en-US" altLang="ko-KR" sz="1600" dirty="0" err="1">
                <a:solidFill>
                  <a:srgbClr val="002060"/>
                </a:solidFill>
              </a:rPr>
              <a:t>log_dir</a:t>
            </a:r>
            <a:r>
              <a:rPr lang="en-US" altLang="ko-KR" sz="1600" dirty="0">
                <a:solidFill>
                  <a:srgbClr val="002060"/>
                </a:solidFill>
              </a:rPr>
              <a:t>", graph=</a:t>
            </a:r>
            <a:r>
              <a:rPr lang="en-US" altLang="ko-KR" sz="1600" dirty="0" err="1">
                <a:solidFill>
                  <a:srgbClr val="002060"/>
                </a:solidFill>
              </a:rPr>
              <a:t>sess.graph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세션 실행하기 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assign_op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print(</a:t>
            </a:r>
            <a:r>
              <a:rPr lang="en-US" altLang="ko-KR" sz="1600" dirty="0" err="1">
                <a:solidFill>
                  <a:srgbClr val="002060"/>
                </a:solidFill>
              </a:rPr>
              <a:t>sess.run</a:t>
            </a:r>
            <a:r>
              <a:rPr lang="en-US" altLang="ko-KR" sz="1600" dirty="0">
                <a:solidFill>
                  <a:srgbClr val="002060"/>
                </a:solidFill>
              </a:rPr>
              <a:t>(v))</a:t>
            </a:r>
          </a:p>
        </p:txBody>
      </p:sp>
    </p:spTree>
    <p:extLst>
      <p:ext uri="{BB962C8B-B14F-4D97-AF65-F5344CB8AC3E}">
        <p14:creationId xmlns:p14="http://schemas.microsoft.com/office/powerpoint/2010/main" val="299644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TensorBoard</a:t>
            </a:r>
            <a:r>
              <a:rPr lang="en-US" altLang="ko-KR" sz="1800" b="1" dirty="0" smtClean="0"/>
              <a:t> – BMI </a:t>
            </a:r>
            <a:r>
              <a:rPr lang="ko-KR" altLang="en-US" sz="1800" b="1" dirty="0" smtClean="0"/>
              <a:t>판정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2759" y="1235976"/>
            <a:ext cx="8685995" cy="55152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import pandas as </a:t>
            </a:r>
            <a:r>
              <a:rPr lang="en-US" altLang="ko-KR" sz="1600" dirty="0" err="1">
                <a:solidFill>
                  <a:srgbClr val="002060"/>
                </a:solidFill>
              </a:rPr>
              <a:t>pd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numpy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np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</a:t>
            </a:r>
            <a:r>
              <a:rPr lang="en-US" altLang="ko-KR" sz="1600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tf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키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몸무게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레이블이 적힌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CSV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파일 읽어 들이기</a:t>
            </a:r>
          </a:p>
          <a:p>
            <a:r>
              <a:rPr lang="en-US" altLang="ko-KR" sz="1600" dirty="0" err="1">
                <a:solidFill>
                  <a:srgbClr val="002060"/>
                </a:solidFill>
              </a:rPr>
              <a:t>csv</a:t>
            </a:r>
            <a:r>
              <a:rPr lang="en-US" altLang="ko-KR" sz="1600" dirty="0">
                <a:solidFill>
                  <a:srgbClr val="002060"/>
                </a:solidFill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</a:rPr>
              <a:t>pd.read_csv</a:t>
            </a:r>
            <a:r>
              <a:rPr lang="en-US" altLang="ko-KR" sz="1600" dirty="0">
                <a:solidFill>
                  <a:srgbClr val="002060"/>
                </a:solidFill>
              </a:rPr>
              <a:t>("bmi.csv")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 정규화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레이블을 배열로 변환하기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테스트를 위한 데이터 분류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플레이스홀더로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이름 붙이기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5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86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Keras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머신러닝</a:t>
            </a:r>
            <a:r>
              <a:rPr lang="ko-KR" altLang="en-US" sz="1600" dirty="0" smtClean="0"/>
              <a:t> 라이브러리 </a:t>
            </a:r>
            <a:r>
              <a:rPr lang="en-US" altLang="ko-KR" sz="1600" dirty="0" err="1" smtClean="0"/>
              <a:t>Theano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TensorFlow</a:t>
            </a:r>
            <a:r>
              <a:rPr lang="ko-KR" altLang="en-US" sz="1600" dirty="0" smtClean="0"/>
              <a:t>를 </a:t>
            </a:r>
            <a:r>
              <a:rPr lang="ko-KR" altLang="en-US" sz="1600" dirty="0" err="1" smtClean="0"/>
              <a:t>래핑한</a:t>
            </a:r>
            <a:r>
              <a:rPr lang="ko-KR" altLang="en-US" sz="1600" dirty="0" smtClean="0"/>
              <a:t> 라이브러리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hlinkClick r:id="rId3"/>
              </a:rPr>
              <a:t>https://keras.io/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Sequential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딥러닝의</a:t>
            </a:r>
            <a:r>
              <a:rPr lang="ko-KR" altLang="en-US" sz="1600" dirty="0" smtClean="0"/>
              <a:t> 각 층을 </a:t>
            </a:r>
            <a:r>
              <a:rPr lang="en-US" altLang="ko-KR" sz="1600" dirty="0" smtClean="0"/>
              <a:t>add()</a:t>
            </a:r>
            <a:r>
              <a:rPr lang="ko-KR" altLang="en-US" sz="1600" dirty="0" smtClean="0"/>
              <a:t>로 추가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활성화 함수</a:t>
            </a:r>
            <a:r>
              <a:rPr lang="en-US" altLang="ko-KR" sz="1600" dirty="0" smtClean="0"/>
              <a:t>, Dropout </a:t>
            </a:r>
            <a:r>
              <a:rPr lang="ko-KR" altLang="en-US" sz="1600" dirty="0" smtClean="0"/>
              <a:t>등 </a:t>
            </a:r>
            <a:r>
              <a:rPr lang="en-US" altLang="ko-KR" sz="1600" dirty="0" smtClean="0"/>
              <a:t>add()</a:t>
            </a:r>
            <a:r>
              <a:rPr lang="ko-KR" altLang="en-US" sz="1600" dirty="0" smtClean="0"/>
              <a:t>로 간단하게 추가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/>
              <a:t>c</a:t>
            </a:r>
            <a:r>
              <a:rPr lang="en-US" altLang="ko-KR" sz="1600" dirty="0" smtClean="0"/>
              <a:t>ompile()</a:t>
            </a:r>
            <a:r>
              <a:rPr lang="ko-KR" altLang="en-US" sz="1600" dirty="0" smtClean="0"/>
              <a:t>로 모델 구축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loss </a:t>
            </a:r>
            <a:r>
              <a:rPr lang="ko-KR" altLang="en-US" sz="1600" dirty="0" smtClean="0"/>
              <a:t>로 최적화 함수 지정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fit() </a:t>
            </a:r>
            <a:r>
              <a:rPr lang="ko-KR" altLang="en-US" sz="1600" dirty="0" smtClean="0"/>
              <a:t>로 모델에 데이터를 학습시킴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Keras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머신러닝을</a:t>
            </a:r>
            <a:r>
              <a:rPr lang="ko-KR" altLang="en-US" sz="1600" dirty="0" smtClean="0"/>
              <a:t> 수행할 때 </a:t>
            </a:r>
            <a:r>
              <a:rPr lang="en-US" altLang="ko-KR" sz="1600" dirty="0" err="1" smtClean="0"/>
              <a:t>Numpy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배열 데이터를 전달해야 한다</a:t>
            </a:r>
            <a:endParaRPr lang="en-US" altLang="ko-KR" sz="16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27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07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err="1" smtClean="0"/>
              <a:t>Keras</a:t>
            </a:r>
            <a:r>
              <a:rPr lang="ko-KR" altLang="en-US" sz="1800" b="1" dirty="0" smtClean="0"/>
              <a:t>이용 </a:t>
            </a:r>
            <a:r>
              <a:rPr lang="en-US" altLang="ko-KR" sz="1800" b="1" dirty="0" smtClean="0"/>
              <a:t>BMI </a:t>
            </a:r>
            <a:r>
              <a:rPr lang="ko-KR" altLang="en-US" sz="1800" b="1" dirty="0" smtClean="0"/>
              <a:t>판정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8638" y="1224411"/>
            <a:ext cx="9465640" cy="5497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2060"/>
                </a:solidFill>
              </a:rPr>
              <a:t>from </a:t>
            </a:r>
            <a:r>
              <a:rPr lang="en-US" altLang="ko-KR" sz="1600" dirty="0" err="1">
                <a:solidFill>
                  <a:srgbClr val="002060"/>
                </a:solidFill>
              </a:rPr>
              <a:t>keras.models</a:t>
            </a:r>
            <a:r>
              <a:rPr lang="en-US" altLang="ko-KR" sz="1600" dirty="0">
                <a:solidFill>
                  <a:srgbClr val="002060"/>
                </a:solidFill>
              </a:rPr>
              <a:t> import Sequential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from </a:t>
            </a:r>
            <a:r>
              <a:rPr lang="en-US" altLang="ko-KR" sz="1600" dirty="0" err="1">
                <a:solidFill>
                  <a:srgbClr val="002060"/>
                </a:solidFill>
              </a:rPr>
              <a:t>keras.layers.core</a:t>
            </a:r>
            <a:r>
              <a:rPr lang="en-US" altLang="ko-KR" sz="1600" dirty="0">
                <a:solidFill>
                  <a:srgbClr val="002060"/>
                </a:solidFill>
              </a:rPr>
              <a:t> import Dense, Dropout, Activation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from </a:t>
            </a:r>
            <a:r>
              <a:rPr lang="en-US" altLang="ko-KR" sz="1600" dirty="0" err="1">
                <a:solidFill>
                  <a:srgbClr val="002060"/>
                </a:solidFill>
              </a:rPr>
              <a:t>keras.callbacks</a:t>
            </a:r>
            <a:r>
              <a:rPr lang="en-US" altLang="ko-KR" sz="1600" dirty="0">
                <a:solidFill>
                  <a:srgbClr val="002060"/>
                </a:solidFill>
              </a:rPr>
              <a:t> import </a:t>
            </a:r>
            <a:r>
              <a:rPr lang="en-US" altLang="ko-KR" sz="1600" dirty="0" err="1">
                <a:solidFill>
                  <a:srgbClr val="002060"/>
                </a:solidFill>
              </a:rPr>
              <a:t>EarlyStopping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rgbClr val="002060"/>
                </a:solidFill>
              </a:rPr>
              <a:t>import pandas as </a:t>
            </a:r>
            <a:r>
              <a:rPr lang="en-US" altLang="ko-KR" sz="1600" dirty="0" err="1">
                <a:solidFill>
                  <a:srgbClr val="002060"/>
                </a:solidFill>
              </a:rPr>
              <a:t>pd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en-US" altLang="ko-KR" sz="1600" dirty="0" err="1">
                <a:solidFill>
                  <a:srgbClr val="002060"/>
                </a:solidFill>
              </a:rPr>
              <a:t>numpy</a:t>
            </a:r>
            <a:r>
              <a:rPr lang="en-US" altLang="ko-KR" sz="1600" dirty="0">
                <a:solidFill>
                  <a:srgbClr val="002060"/>
                </a:solidFill>
              </a:rPr>
              <a:t> as </a:t>
            </a:r>
            <a:r>
              <a:rPr lang="en-US" altLang="ko-KR" sz="1600" dirty="0" err="1">
                <a:solidFill>
                  <a:srgbClr val="002060"/>
                </a:solidFill>
              </a:rPr>
              <a:t>np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BMI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데이터를 읽어 들이고 정규화하기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몸무게와 키 데이터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레이블</a:t>
            </a: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훈련 전용 데이터와 테스트 전용 데이터로 나누기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모델 구조 정의하기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37674"/>
            <a:ext cx="7023830" cy="106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2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en-US" altLang="ko-KR" sz="2400" dirty="0" smtClean="0">
                <a:latin typeface="+mn-ea"/>
              </a:rPr>
              <a:t> </a:t>
            </a:r>
            <a:endParaRPr lang="ko-KR" altLang="en-US" sz="2400" dirty="0">
              <a:latin typeface="+mn-ea"/>
            </a:endParaRPr>
          </a:p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36" y="2382982"/>
            <a:ext cx="608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/>
              <a:t>딥러닝</a:t>
            </a:r>
            <a:r>
              <a:rPr lang="ko-KR" altLang="en-US" sz="3200" dirty="0" smtClean="0"/>
              <a:t> 동작원리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1067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머신러닝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데이터 </a:t>
            </a:r>
            <a:r>
              <a:rPr lang="ko-KR" altLang="en-US" sz="1800" dirty="0"/>
              <a:t>안에서 규칙을 발견하고 그 규칙을 새로운 데이터에 적용해서 새로운 결과를 </a:t>
            </a:r>
            <a:r>
              <a:rPr lang="ko-KR" altLang="en-US" sz="1800" dirty="0" smtClean="0"/>
              <a:t>도출</a:t>
            </a:r>
            <a:r>
              <a:rPr lang="en-US" altLang="ko-KR" sz="1800" dirty="0" smtClean="0"/>
              <a:t> </a:t>
            </a: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기존 데이터를 이용해 아직 일어나지 않은 미지의 일을 예측하기 위해 만들어진 기법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en-US" altLang="ko-KR" sz="2400" b="1" dirty="0" smtClean="0"/>
              <a:t>Deep Learning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8" y="3271344"/>
            <a:ext cx="3572849" cy="2725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995" y="3066280"/>
            <a:ext cx="6989244" cy="2930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46890" y="6152994"/>
            <a:ext cx="438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학습 및 예측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178" y="6171684"/>
            <a:ext cx="37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일반 프로그래밍 비교</a:t>
            </a:r>
          </a:p>
        </p:txBody>
      </p:sp>
    </p:spTree>
    <p:extLst>
      <p:ext uri="{BB962C8B-B14F-4D97-AF65-F5344CB8AC3E}">
        <p14:creationId xmlns:p14="http://schemas.microsoft.com/office/powerpoint/2010/main" val="36464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1" y="825272"/>
            <a:ext cx="8712968" cy="5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예측하기</a:t>
            </a:r>
            <a:endParaRPr lang="ko-KR" altLang="ko-KR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en-US" altLang="ko-KR" sz="2400" b="1"/>
              <a:t>SQL Tuning Process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181" y="1235976"/>
            <a:ext cx="9502346" cy="5500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. . . . 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# </a:t>
            </a:r>
            <a:r>
              <a:rPr lang="ko-KR" altLang="en-US" sz="1600" b="1" dirty="0">
                <a:solidFill>
                  <a:srgbClr val="002060"/>
                </a:solidFill>
              </a:rPr>
              <a:t>실행할 때마다 같은 결과를 출력하기 위해 설정하는 부분입니다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seed = 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0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numpy.random.seed</a:t>
            </a:r>
            <a:r>
              <a:rPr lang="en-US" altLang="ko-KR" sz="1600" b="1" dirty="0">
                <a:solidFill>
                  <a:srgbClr val="002060"/>
                </a:solidFill>
              </a:rPr>
              <a:t>(seed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tf.set_random_seed</a:t>
            </a:r>
            <a:r>
              <a:rPr lang="en-US" altLang="ko-KR" sz="1600" b="1" dirty="0">
                <a:solidFill>
                  <a:srgbClr val="002060"/>
                </a:solidFill>
              </a:rPr>
              <a:t>(seed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>
                <a:solidFill>
                  <a:srgbClr val="002060"/>
                </a:solidFill>
              </a:rPr>
              <a:t>준비된 수술 환자 데이터를 불러들입니다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Data_set</a:t>
            </a:r>
            <a:r>
              <a:rPr lang="en-US" altLang="ko-KR" sz="1600" b="1" dirty="0">
                <a:solidFill>
                  <a:srgbClr val="002060"/>
                </a:solidFill>
              </a:rPr>
              <a:t> =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numpy.loadtxt</a:t>
            </a:r>
            <a:r>
              <a:rPr lang="en-US" altLang="ko-KR" sz="1600" b="1" dirty="0">
                <a:solidFill>
                  <a:srgbClr val="002060"/>
                </a:solidFill>
              </a:rPr>
              <a:t>("../dataset/ThoraricSurgery.csv", delimiter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=",")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>
                <a:solidFill>
                  <a:srgbClr val="002060"/>
                </a:solidFill>
              </a:rPr>
              <a:t>환자의 기록과 수술 결과를 </a:t>
            </a:r>
            <a:r>
              <a:rPr lang="en-US" altLang="ko-KR" sz="1600" b="1" dirty="0">
                <a:solidFill>
                  <a:srgbClr val="002060"/>
                </a:solidFill>
              </a:rPr>
              <a:t>X</a:t>
            </a:r>
            <a:r>
              <a:rPr lang="ko-KR" altLang="en-US" sz="1600" b="1" dirty="0">
                <a:solidFill>
                  <a:srgbClr val="002060"/>
                </a:solidFill>
              </a:rPr>
              <a:t>와 </a:t>
            </a:r>
            <a:r>
              <a:rPr lang="en-US" altLang="ko-KR" sz="1600" b="1" dirty="0">
                <a:solidFill>
                  <a:srgbClr val="002060"/>
                </a:solidFill>
              </a:rPr>
              <a:t>Y</a:t>
            </a:r>
            <a:r>
              <a:rPr lang="ko-KR" altLang="en-US" sz="1600" b="1" dirty="0">
                <a:solidFill>
                  <a:srgbClr val="002060"/>
                </a:solidFill>
              </a:rPr>
              <a:t>로 구분하여 저장합니다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X = </a:t>
            </a:r>
            <a:r>
              <a:rPr lang="en-US" altLang="ko-KR" sz="1600" b="1" dirty="0" err="1">
                <a:solidFill>
                  <a:srgbClr val="002060"/>
                </a:solidFill>
              </a:rPr>
              <a:t>Data_set</a:t>
            </a:r>
            <a:r>
              <a:rPr lang="en-US" altLang="ko-KR" sz="1600" b="1" dirty="0">
                <a:solidFill>
                  <a:srgbClr val="002060"/>
                </a:solidFill>
              </a:rPr>
              <a:t>[:,0:17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]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Y = </a:t>
            </a:r>
            <a:r>
              <a:rPr lang="en-US" altLang="ko-KR" sz="1600" b="1" dirty="0" err="1">
                <a:solidFill>
                  <a:srgbClr val="002060"/>
                </a:solidFill>
              </a:rPr>
              <a:t>Data_set</a:t>
            </a:r>
            <a:r>
              <a:rPr lang="en-US" altLang="ko-KR" sz="1600" b="1" dirty="0">
                <a:solidFill>
                  <a:srgbClr val="002060"/>
                </a:solidFill>
              </a:rPr>
              <a:t>[:,17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]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 err="1">
                <a:solidFill>
                  <a:srgbClr val="002060"/>
                </a:solidFill>
              </a:rPr>
              <a:t>딥러닝</a:t>
            </a:r>
            <a:r>
              <a:rPr lang="ko-KR" altLang="en-US" sz="1600" b="1" dirty="0">
                <a:solidFill>
                  <a:srgbClr val="002060"/>
                </a:solidFill>
              </a:rPr>
              <a:t> 구조를 결정합니다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모델을 설정하고 실행하는 부분입니다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model = Sequential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()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model.add</a:t>
            </a:r>
            <a:r>
              <a:rPr lang="en-US" altLang="ko-KR" sz="1600" b="1" dirty="0">
                <a:solidFill>
                  <a:srgbClr val="002060"/>
                </a:solidFill>
              </a:rPr>
              <a:t>(Dense(30, </a:t>
            </a:r>
            <a:r>
              <a:rPr lang="en-US" altLang="ko-KR" sz="1600" b="1" dirty="0" err="1">
                <a:solidFill>
                  <a:srgbClr val="002060"/>
                </a:solidFill>
              </a:rPr>
              <a:t>input_dim</a:t>
            </a:r>
            <a:r>
              <a:rPr lang="en-US" altLang="ko-KR" sz="1600" b="1" dirty="0">
                <a:solidFill>
                  <a:srgbClr val="002060"/>
                </a:solidFill>
              </a:rPr>
              <a:t>=17, activation='</a:t>
            </a:r>
            <a:r>
              <a:rPr lang="en-US" altLang="ko-KR" sz="1600" b="1" dirty="0" err="1">
                <a:solidFill>
                  <a:srgbClr val="002060"/>
                </a:solidFill>
              </a:rPr>
              <a:t>relu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'))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model.add</a:t>
            </a:r>
            <a:r>
              <a:rPr lang="en-US" altLang="ko-KR" sz="1600" b="1" dirty="0">
                <a:solidFill>
                  <a:srgbClr val="002060"/>
                </a:solidFill>
              </a:rPr>
              <a:t>(Dense(1, activation='sigmoid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'))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# </a:t>
            </a:r>
            <a:r>
              <a:rPr lang="ko-KR" altLang="en-US" sz="1600" b="1" dirty="0" err="1">
                <a:solidFill>
                  <a:srgbClr val="002060"/>
                </a:solidFill>
              </a:rPr>
              <a:t>딥러닝을</a:t>
            </a:r>
            <a:r>
              <a:rPr lang="ko-KR" altLang="en-US" sz="1600" b="1" dirty="0">
                <a:solidFill>
                  <a:srgbClr val="002060"/>
                </a:solidFill>
              </a:rPr>
              <a:t> 실행합니다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.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model.compile</a:t>
            </a:r>
            <a:r>
              <a:rPr lang="en-US" altLang="ko-KR" sz="1600" b="1" dirty="0">
                <a:solidFill>
                  <a:srgbClr val="002060"/>
                </a:solidFill>
              </a:rPr>
              <a:t>(loss='</a:t>
            </a:r>
            <a:r>
              <a:rPr lang="en-US" altLang="ko-KR" sz="1600" b="1" dirty="0" err="1">
                <a:solidFill>
                  <a:srgbClr val="002060"/>
                </a:solidFill>
              </a:rPr>
              <a:t>mean_squared_error</a:t>
            </a:r>
            <a:r>
              <a:rPr lang="en-US" altLang="ko-KR" sz="1600" b="1" dirty="0">
                <a:solidFill>
                  <a:srgbClr val="002060"/>
                </a:solidFill>
              </a:rPr>
              <a:t>', optimizer='</a:t>
            </a:r>
            <a:r>
              <a:rPr lang="en-US" altLang="ko-KR" sz="1600" b="1" dirty="0" err="1">
                <a:solidFill>
                  <a:srgbClr val="002060"/>
                </a:solidFill>
              </a:rPr>
              <a:t>adam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', metrics</a:t>
            </a:r>
            <a:r>
              <a:rPr lang="en-US" altLang="ko-KR" sz="1600" b="1" dirty="0">
                <a:solidFill>
                  <a:srgbClr val="002060"/>
                </a:solidFill>
              </a:rPr>
              <a:t>=['accuracy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'])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err="1">
                <a:solidFill>
                  <a:srgbClr val="002060"/>
                </a:solidFill>
              </a:rPr>
              <a:t>model.fit</a:t>
            </a:r>
            <a:r>
              <a:rPr lang="en-US" altLang="ko-KR" sz="1600" b="1" dirty="0">
                <a:solidFill>
                  <a:srgbClr val="002060"/>
                </a:solidFill>
              </a:rPr>
              <a:t>(X, Y, epochs=30, </a:t>
            </a:r>
            <a:r>
              <a:rPr lang="en-US" altLang="ko-KR" sz="1600" b="1" dirty="0" err="1">
                <a:solidFill>
                  <a:srgbClr val="002060"/>
                </a:solidFill>
              </a:rPr>
              <a:t>batch_size</a:t>
            </a:r>
            <a:r>
              <a:rPr lang="en-US" altLang="ko-KR" sz="1600" b="1" dirty="0">
                <a:solidFill>
                  <a:srgbClr val="002060"/>
                </a:solidFill>
              </a:rPr>
              <a:t>=10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. . . .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3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선형 </a:t>
            </a:r>
            <a:r>
              <a:rPr lang="ko-KR" altLang="en-US" sz="1800" b="1" dirty="0"/>
              <a:t>회귀</a:t>
            </a:r>
            <a:r>
              <a:rPr lang="en-US" altLang="ko-KR" sz="1800" b="1" dirty="0" smtClean="0"/>
              <a:t>(linear </a:t>
            </a:r>
            <a:r>
              <a:rPr lang="en-US" altLang="ko-KR" sz="1800" b="1" dirty="0"/>
              <a:t>regression)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단순 선형 회귀</a:t>
            </a:r>
            <a:r>
              <a:rPr lang="en-US" altLang="ko-KR" sz="1800" dirty="0"/>
              <a:t>(simple linear regression) </a:t>
            </a:r>
            <a:r>
              <a:rPr lang="en-US" altLang="ko-KR" sz="1800" dirty="0" smtClean="0"/>
              <a:t> - </a:t>
            </a:r>
            <a:r>
              <a:rPr lang="ko-KR" altLang="en-US" sz="1800" dirty="0" smtClean="0"/>
              <a:t>하나의 </a:t>
            </a:r>
            <a:r>
              <a:rPr lang="en-US" altLang="ko-KR" sz="1800" dirty="0"/>
              <a:t>x </a:t>
            </a:r>
            <a:r>
              <a:rPr lang="ko-KR" altLang="en-US" sz="1800" dirty="0" smtClean="0"/>
              <a:t>값만으로 </a:t>
            </a:r>
            <a:r>
              <a:rPr lang="en-US" altLang="ko-KR" sz="1800" dirty="0"/>
              <a:t>y </a:t>
            </a:r>
            <a:r>
              <a:rPr lang="ko-KR" altLang="en-US" sz="1800" dirty="0"/>
              <a:t>값을 </a:t>
            </a:r>
            <a:r>
              <a:rPr lang="ko-KR" altLang="en-US" sz="1800" dirty="0" smtClean="0"/>
              <a:t>설명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다중 선형 회귀</a:t>
            </a:r>
            <a:r>
              <a:rPr lang="en-US" altLang="ko-KR" sz="1800" dirty="0"/>
              <a:t>(multiple linear regression</a:t>
            </a:r>
            <a:r>
              <a:rPr lang="en-US" altLang="ko-KR" sz="1800" dirty="0" smtClean="0"/>
              <a:t>) - </a:t>
            </a:r>
            <a:r>
              <a:rPr lang="ko-KR" altLang="en-US" sz="1800" dirty="0" err="1" smtClean="0"/>
              <a:t>여러개의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x </a:t>
            </a:r>
            <a:r>
              <a:rPr lang="ko-KR" altLang="en-US" sz="1800" dirty="0" smtClean="0"/>
              <a:t>값이 </a:t>
            </a:r>
            <a:r>
              <a:rPr lang="en-US" altLang="ko-KR" sz="1800" dirty="0"/>
              <a:t>y </a:t>
            </a:r>
            <a:r>
              <a:rPr lang="ko-KR" altLang="en-US" sz="1800" dirty="0"/>
              <a:t>값을 설명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58" y="2295576"/>
            <a:ext cx="6991773" cy="10636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808" y="2295576"/>
            <a:ext cx="2219325" cy="790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58" y="3611800"/>
            <a:ext cx="4905977" cy="28230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692" y="4661394"/>
            <a:ext cx="1162050" cy="361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0051" y="3830855"/>
            <a:ext cx="519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선형</a:t>
            </a:r>
            <a:r>
              <a:rPr lang="en-US" altLang="ko-KR" dirty="0"/>
              <a:t>(</a:t>
            </a:r>
            <a:r>
              <a:rPr lang="ko-KR" altLang="en-US" dirty="0"/>
              <a:t>직선으로 표시될 만한 형태</a:t>
            </a:r>
            <a:r>
              <a:rPr lang="en-US" altLang="ko-KR" dirty="0"/>
              <a:t>)</a:t>
            </a:r>
            <a:r>
              <a:rPr lang="ko-KR" altLang="en-US" dirty="0"/>
              <a:t>은 일차 함수 그래프로 표현됩니다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75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선형 </a:t>
            </a:r>
            <a:r>
              <a:rPr lang="ko-KR" altLang="en-US" sz="1800" b="1" dirty="0"/>
              <a:t>회귀</a:t>
            </a:r>
            <a:r>
              <a:rPr lang="en-US" altLang="ko-KR" sz="1800" b="1" dirty="0" smtClean="0"/>
              <a:t>(linear </a:t>
            </a:r>
            <a:r>
              <a:rPr lang="en-US" altLang="ko-KR" sz="1800" b="1" dirty="0"/>
              <a:t>regression)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선형 </a:t>
            </a:r>
            <a:r>
              <a:rPr lang="ko-KR" altLang="en-US" sz="1800" dirty="0"/>
              <a:t>회귀는  정확한 직선을 그려내는 과정으로 직선의 기울기 </a:t>
            </a:r>
            <a:r>
              <a:rPr lang="en-US" altLang="ko-KR" sz="1800" dirty="0"/>
              <a:t>a </a:t>
            </a:r>
            <a:r>
              <a:rPr lang="ko-KR" altLang="en-US" sz="1800" dirty="0"/>
              <a:t>값과 </a:t>
            </a:r>
            <a:r>
              <a:rPr lang="en-US" altLang="ko-KR" sz="1800" dirty="0"/>
              <a:t>y </a:t>
            </a:r>
            <a:r>
              <a:rPr lang="ko-KR" altLang="en-US" sz="1800" dirty="0"/>
              <a:t>절편 </a:t>
            </a:r>
            <a:r>
              <a:rPr lang="en-US" altLang="ko-KR" sz="1800" dirty="0"/>
              <a:t>b </a:t>
            </a:r>
            <a:r>
              <a:rPr lang="ko-KR" altLang="en-US" sz="1800" dirty="0"/>
              <a:t>값을 정확히 예측해 내야 하는 것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00" y="2344253"/>
            <a:ext cx="6724650" cy="552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13" y="3041683"/>
            <a:ext cx="36957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481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머신 러닝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>
                <a:solidFill>
                  <a:srgbClr val="C00000"/>
                </a:solidFill>
              </a:rPr>
              <a:t>알고리즘을 이용해 데이터를 분석하고</a:t>
            </a:r>
            <a:r>
              <a:rPr lang="en-US" altLang="ko-KR" sz="1800" dirty="0">
                <a:solidFill>
                  <a:srgbClr val="C00000"/>
                </a:solidFill>
              </a:rPr>
              <a:t>, </a:t>
            </a:r>
            <a:r>
              <a:rPr lang="ko-KR" altLang="en-US" sz="1800" dirty="0">
                <a:solidFill>
                  <a:srgbClr val="C00000"/>
                </a:solidFill>
              </a:rPr>
              <a:t>분석을 통해 학습하며</a:t>
            </a:r>
            <a:r>
              <a:rPr lang="en-US" altLang="ko-KR" sz="1800" dirty="0">
                <a:solidFill>
                  <a:srgbClr val="C00000"/>
                </a:solidFill>
              </a:rPr>
              <a:t>, </a:t>
            </a:r>
            <a:r>
              <a:rPr lang="ko-KR" altLang="en-US" sz="1800" dirty="0">
                <a:solidFill>
                  <a:srgbClr val="C00000"/>
                </a:solidFill>
              </a:rPr>
              <a:t>학습한 내용을 기반으로 판단이나 예측</a:t>
            </a:r>
            <a:r>
              <a:rPr lang="ko-KR" altLang="en-US" sz="1800" dirty="0"/>
              <a:t>을 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궁극적으로는 의사 결정 기준에 대한 구체적인 지침을 소프트웨어에 직접 </a:t>
            </a:r>
            <a:r>
              <a:rPr lang="ko-KR" altLang="en-US" sz="1800" dirty="0" err="1"/>
              <a:t>코딩해</a:t>
            </a:r>
            <a:r>
              <a:rPr lang="ko-KR" altLang="en-US" sz="1800" dirty="0"/>
              <a:t> 넣는 것이 아닌</a:t>
            </a:r>
            <a:r>
              <a:rPr lang="en-US" altLang="ko-KR" sz="1800" dirty="0"/>
              <a:t>, </a:t>
            </a:r>
            <a:r>
              <a:rPr lang="ko-KR" altLang="en-US" sz="1800" dirty="0"/>
              <a:t>대량의 데이터와 알고리즘을 통해 컴퓨터 그 자체를 ‘</a:t>
            </a:r>
            <a:r>
              <a:rPr lang="ko-KR" altLang="en-US" sz="1800" dirty="0">
                <a:solidFill>
                  <a:srgbClr val="C00000"/>
                </a:solidFill>
              </a:rPr>
              <a:t>학습</a:t>
            </a:r>
            <a:r>
              <a:rPr lang="ko-KR" altLang="en-US" sz="1800" dirty="0"/>
              <a:t>’시켜 작업 수행 방법을 익히는 것을 목표로 함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알고리즘 방식 </a:t>
            </a:r>
            <a:r>
              <a:rPr lang="en-US" altLang="ko-KR" sz="1800" dirty="0"/>
              <a:t>- </a:t>
            </a:r>
            <a:r>
              <a:rPr lang="ko-KR" altLang="en-US" sz="1800" dirty="0"/>
              <a:t>의사 결정 트리 학습</a:t>
            </a:r>
            <a:r>
              <a:rPr lang="en-US" altLang="ko-KR" sz="1800" dirty="0"/>
              <a:t>, </a:t>
            </a:r>
            <a:r>
              <a:rPr lang="ko-KR" altLang="en-US" sz="1800" dirty="0"/>
              <a:t>귀납 논리 프로그래밍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클러스터링</a:t>
            </a:r>
            <a:r>
              <a:rPr lang="en-US" altLang="ko-KR" sz="1800" dirty="0"/>
              <a:t>, </a:t>
            </a:r>
            <a:r>
              <a:rPr lang="ko-KR" altLang="en-US" sz="1800" dirty="0"/>
              <a:t>강화 학습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베이지안</a:t>
            </a:r>
            <a:r>
              <a:rPr lang="en-US" altLang="ko-KR" sz="1800" dirty="0"/>
              <a:t>(Bayesian) </a:t>
            </a:r>
            <a:r>
              <a:rPr lang="ko-KR" altLang="en-US" sz="1800" dirty="0"/>
              <a:t>네트워크 등이 포함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공지능의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한 분야로서 </a:t>
            </a:r>
            <a:r>
              <a:rPr lang="ko-KR" altLang="en-US" sz="1800" dirty="0" err="1"/>
              <a:t>빅데이터를</a:t>
            </a:r>
            <a:r>
              <a:rPr lang="ko-KR" altLang="en-US" sz="1800" dirty="0"/>
              <a:t> 분석하고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가공해서 </a:t>
            </a:r>
            <a:r>
              <a:rPr lang="ko-KR" altLang="en-US" sz="1800" dirty="0"/>
              <a:t>새로운 정</a:t>
            </a:r>
            <a:r>
              <a:rPr lang="ko-KR" altLang="en-US" sz="1800" dirty="0" smtClean="0"/>
              <a:t>보를 </a:t>
            </a:r>
            <a:r>
              <a:rPr lang="ko-KR" altLang="en-US" sz="1800" dirty="0"/>
              <a:t>얻어 내거나 미래를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예측하는 기술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인공지능의 하위 분야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기계가 직접 데이터를 학습</a:t>
            </a:r>
            <a:r>
              <a:rPr lang="en-US" altLang="ko-KR" sz="1800" dirty="0"/>
              <a:t>(</a:t>
            </a:r>
            <a:r>
              <a:rPr lang="ko-KR" altLang="en-US" sz="1800" dirty="0"/>
              <a:t>러닝</a:t>
            </a:r>
            <a:r>
              <a:rPr lang="en-US" altLang="ko-KR" sz="1800" dirty="0"/>
              <a:t>)</a:t>
            </a:r>
            <a:r>
              <a:rPr lang="ko-KR" altLang="en-US" sz="1800" dirty="0"/>
              <a:t>함으로써 그 속에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숨겨진 </a:t>
            </a:r>
            <a:r>
              <a:rPr lang="ko-KR" altLang="en-US" sz="1800" dirty="0"/>
              <a:t>일련의 규칙성을 </a:t>
            </a:r>
            <a:r>
              <a:rPr lang="ko-KR" altLang="en-US" sz="1800" dirty="0" smtClean="0"/>
              <a:t>찾는다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예</a:t>
            </a:r>
            <a:r>
              <a:rPr lang="en-US" altLang="ko-KR" sz="1800" dirty="0" smtClean="0"/>
              <a:t>] </a:t>
            </a:r>
            <a:r>
              <a:rPr lang="ko-KR" altLang="en-US" sz="1800" dirty="0" smtClean="0"/>
              <a:t>문자인식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음성인식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바둑 또는 장기 등의 게임 전략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, </a:t>
            </a:r>
            <a:r>
              <a:rPr lang="ko-KR" altLang="en-US" sz="1800" dirty="0" smtClean="0"/>
              <a:t>의료 진단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로봇개발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51" y="3005702"/>
            <a:ext cx="50768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1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최소 </a:t>
            </a:r>
            <a:r>
              <a:rPr lang="ko-KR" altLang="en-US" sz="1800" b="1" dirty="0" err="1"/>
              <a:t>제곱법</a:t>
            </a:r>
            <a:r>
              <a:rPr lang="en-US" altLang="ko-KR" sz="1800" b="1" dirty="0"/>
              <a:t>(method of least </a:t>
            </a:r>
            <a:r>
              <a:rPr lang="en-US" altLang="ko-KR" sz="1800" b="1" dirty="0" smtClean="0"/>
              <a:t>squares)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최소 </a:t>
            </a:r>
            <a:r>
              <a:rPr lang="ko-KR" altLang="en-US" sz="1800" dirty="0" err="1"/>
              <a:t>제곱법</a:t>
            </a:r>
            <a:r>
              <a:rPr lang="ko-KR" altLang="en-US" sz="1800" dirty="0"/>
              <a:t> </a:t>
            </a:r>
            <a:r>
              <a:rPr lang="en-US" altLang="ko-KR" sz="1800" dirty="0"/>
              <a:t>-  </a:t>
            </a:r>
            <a:r>
              <a:rPr lang="ko-KR" altLang="en-US" sz="1800" dirty="0"/>
              <a:t>회귀 분석에서 사용되는 표준 방식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실험이나 관찰을 통해 얻은 데이터를 분석하여 미지의 상수를 구할 때 사용되는 공식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최소 </a:t>
            </a:r>
            <a:r>
              <a:rPr lang="ko-KR" altLang="en-US" sz="1800" dirty="0" err="1"/>
              <a:t>제곱법을</a:t>
            </a:r>
            <a:r>
              <a:rPr lang="ko-KR" altLang="en-US" sz="1800" dirty="0"/>
              <a:t> 통해 일차 함수의 기울기 </a:t>
            </a:r>
            <a:r>
              <a:rPr lang="en-US" altLang="ko-KR" sz="1800" dirty="0"/>
              <a:t>a</a:t>
            </a:r>
            <a:r>
              <a:rPr lang="ko-KR" altLang="en-US" sz="1800" dirty="0"/>
              <a:t>와 </a:t>
            </a:r>
            <a:r>
              <a:rPr lang="en-US" altLang="ko-KR" sz="1800" dirty="0"/>
              <a:t>y </a:t>
            </a:r>
            <a:r>
              <a:rPr lang="ko-KR" altLang="en-US" sz="1800" dirty="0"/>
              <a:t>절편 </a:t>
            </a:r>
            <a:r>
              <a:rPr lang="en-US" altLang="ko-KR" sz="1800" dirty="0"/>
              <a:t>b</a:t>
            </a:r>
            <a:r>
              <a:rPr lang="ko-KR" altLang="en-US" sz="1800" dirty="0"/>
              <a:t>를  구할 수 있습니다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31" y="2475436"/>
            <a:ext cx="3724275" cy="1181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46" y="2593987"/>
            <a:ext cx="3228975" cy="752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0771" y="3698863"/>
            <a:ext cx="10183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x</a:t>
            </a:r>
            <a:r>
              <a:rPr lang="ko-KR" altLang="en-US" sz="1600" dirty="0"/>
              <a:t>의 편차</a:t>
            </a:r>
            <a:r>
              <a:rPr lang="en-US" altLang="ko-KR" sz="1600" dirty="0"/>
              <a:t>(</a:t>
            </a:r>
            <a:r>
              <a:rPr lang="ko-KR" altLang="en-US" sz="1600" dirty="0"/>
              <a:t>각 값과 평균과의 차이</a:t>
            </a:r>
            <a:r>
              <a:rPr lang="en-US" altLang="ko-KR" sz="1600" dirty="0"/>
              <a:t>)</a:t>
            </a:r>
            <a:r>
              <a:rPr lang="ko-KR" altLang="en-US" sz="1600" dirty="0"/>
              <a:t>를 제곱해서 합한 값을 분모로 놓고</a:t>
            </a:r>
            <a:r>
              <a:rPr lang="en-US" altLang="ko-KR" sz="1600" dirty="0"/>
              <a:t>, 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의 편차를 곱해서 합한 값을 분자로 놓으면 기울기가 나옵니다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공부한 시간</a:t>
            </a:r>
            <a:r>
              <a:rPr lang="en-US" altLang="ko-KR" sz="1600" dirty="0"/>
              <a:t>(x) </a:t>
            </a:r>
            <a:r>
              <a:rPr lang="ko-KR" altLang="en-US" sz="1600" dirty="0"/>
              <a:t>평균</a:t>
            </a:r>
            <a:r>
              <a:rPr lang="en-US" altLang="ko-KR" sz="1600" dirty="0"/>
              <a:t>: (2 + 4 + 6 + 8) ÷ 4 = </a:t>
            </a:r>
            <a:r>
              <a:rPr lang="en-US" altLang="ko-KR" sz="1600" dirty="0" smtClean="0"/>
              <a:t>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성적</a:t>
            </a:r>
            <a:r>
              <a:rPr lang="en-US" altLang="ko-KR" sz="1600" dirty="0"/>
              <a:t>(y) </a:t>
            </a:r>
            <a:r>
              <a:rPr lang="ko-KR" altLang="en-US" sz="1600" dirty="0"/>
              <a:t>평균</a:t>
            </a:r>
            <a:r>
              <a:rPr lang="en-US" altLang="ko-KR" sz="1600" dirty="0"/>
              <a:t>: (81+ 93 + 91 + 97) ÷ 4 = </a:t>
            </a:r>
            <a:r>
              <a:rPr lang="en-US" altLang="ko-KR" sz="1600" dirty="0" smtClean="0"/>
              <a:t>90.5</a:t>
            </a: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80" y="5041900"/>
            <a:ext cx="72485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최소 </a:t>
            </a:r>
            <a:r>
              <a:rPr lang="ko-KR" altLang="en-US" sz="1800" b="1" dirty="0" err="1"/>
              <a:t>제곱법</a:t>
            </a:r>
            <a:r>
              <a:rPr lang="en-US" altLang="ko-KR" sz="1800" b="1" dirty="0"/>
              <a:t>(method of least </a:t>
            </a:r>
            <a:r>
              <a:rPr lang="en-US" altLang="ko-KR" sz="1800" b="1" dirty="0" smtClean="0"/>
              <a:t>squares)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5" y="1475427"/>
            <a:ext cx="101835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를 구하는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공식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:   b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= mean(y) - (mean(x) * a)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b </a:t>
            </a:r>
            <a:r>
              <a:rPr lang="en-US" altLang="ko-KR" sz="1600" dirty="0"/>
              <a:t>= y</a:t>
            </a:r>
            <a:r>
              <a:rPr lang="ko-KR" altLang="en-US" sz="1600" dirty="0"/>
              <a:t>의 평균 </a:t>
            </a:r>
            <a:r>
              <a:rPr lang="en-US" altLang="ko-KR" sz="1600" dirty="0"/>
              <a:t>- (x</a:t>
            </a:r>
            <a:r>
              <a:rPr lang="ko-KR" altLang="en-US" sz="1600" dirty="0"/>
              <a:t>의 평균 </a:t>
            </a:r>
            <a:r>
              <a:rPr lang="en-US" altLang="ko-KR" sz="1600" dirty="0"/>
              <a:t>× </a:t>
            </a:r>
            <a:r>
              <a:rPr lang="ko-KR" altLang="en-US" sz="1600" dirty="0"/>
              <a:t>기울기 </a:t>
            </a:r>
            <a:r>
              <a:rPr lang="en-US" altLang="ko-KR" sz="1600" dirty="0"/>
              <a:t>a)</a:t>
            </a:r>
          </a:p>
          <a:p>
            <a:r>
              <a:rPr lang="en-US" altLang="ko-KR" sz="1600" dirty="0"/>
              <a:t>b = 90.5 - (2.3 × 5)    = </a:t>
            </a:r>
            <a:r>
              <a:rPr lang="en-US" altLang="ko-KR" sz="1600" dirty="0" smtClean="0"/>
              <a:t>79</a:t>
            </a:r>
          </a:p>
          <a:p>
            <a:endParaRPr lang="en-US" altLang="ko-KR" sz="1600" dirty="0"/>
          </a:p>
          <a:p>
            <a:r>
              <a:rPr lang="ko-KR" altLang="en-US" sz="1600" dirty="0"/>
              <a:t>직선의 </a:t>
            </a:r>
            <a:r>
              <a:rPr lang="ko-KR" altLang="en-US" sz="1600" dirty="0" smtClean="0"/>
              <a:t>방정식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C00000"/>
                </a:solidFill>
              </a:rPr>
              <a:t>y </a:t>
            </a:r>
            <a:r>
              <a:rPr lang="en-US" altLang="ko-KR" sz="1600" dirty="0">
                <a:solidFill>
                  <a:srgbClr val="C00000"/>
                </a:solidFill>
              </a:rPr>
              <a:t>= 2.3x + </a:t>
            </a:r>
            <a:r>
              <a:rPr lang="en-US" altLang="ko-KR" sz="1600" dirty="0" smtClean="0">
                <a:solidFill>
                  <a:srgbClr val="C00000"/>
                </a:solidFill>
              </a:rPr>
              <a:t>79</a:t>
            </a:r>
          </a:p>
          <a:p>
            <a:endParaRPr lang="en-US" altLang="ko-KR" sz="1600" dirty="0"/>
          </a:p>
          <a:p>
            <a:r>
              <a:rPr lang="ko-KR" altLang="en-US" sz="1600" dirty="0"/>
              <a:t>최소 </a:t>
            </a:r>
            <a:r>
              <a:rPr lang="ko-KR" altLang="en-US" sz="1600" dirty="0" err="1"/>
              <a:t>제곱법</a:t>
            </a:r>
            <a:r>
              <a:rPr lang="ko-KR" altLang="en-US" sz="1600" dirty="0"/>
              <a:t> 공식으로 구한 성적 예측 값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99" y="2022398"/>
            <a:ext cx="6591200" cy="15459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444" y="3958172"/>
            <a:ext cx="4097555" cy="2575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33" y="3958172"/>
            <a:ext cx="4008012" cy="2544093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V="1">
            <a:off x="6939815" y="4417996"/>
            <a:ext cx="2964581" cy="129941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51074" y="3723058"/>
            <a:ext cx="333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공부량에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따른 성적을 예측</a:t>
            </a:r>
          </a:p>
        </p:txBody>
      </p:sp>
    </p:spTree>
    <p:extLst>
      <p:ext uri="{BB962C8B-B14F-4D97-AF65-F5344CB8AC3E}">
        <p14:creationId xmlns:p14="http://schemas.microsoft.com/office/powerpoint/2010/main" val="7722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최소 </a:t>
            </a:r>
            <a:r>
              <a:rPr lang="ko-KR" altLang="en-US" sz="1800" b="1" dirty="0" err="1"/>
              <a:t>제곱법</a:t>
            </a:r>
            <a:r>
              <a:rPr lang="ko-KR" altLang="en-US" sz="1800" b="1" dirty="0"/>
              <a:t> 공식으로 구한 성적 예측 </a:t>
            </a:r>
            <a:r>
              <a:rPr lang="ko-KR" altLang="en-US" sz="1800" b="1" dirty="0" smtClean="0"/>
              <a:t>코딩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181" y="1235976"/>
            <a:ext cx="4766718" cy="5500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값과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평균값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공식의 분모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공식의 분자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2870" y="1221403"/>
            <a:ext cx="4766718" cy="3562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구하기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출력으로 확인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36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</a:t>
            </a:r>
            <a:r>
              <a:rPr lang="ko-KR" altLang="en-US" sz="1800" b="1" dirty="0" smtClean="0"/>
              <a:t>오차</a:t>
            </a:r>
            <a:r>
              <a:rPr lang="en-US" altLang="ko-KR" sz="1800" b="1" dirty="0"/>
              <a:t>(root mean square error)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딥러닝은</a:t>
            </a:r>
            <a:r>
              <a:rPr lang="ko-KR" altLang="en-US" sz="1800" dirty="0"/>
              <a:t> 대부분 입력 값이 여러 개인 상황에서 이를 해결하기 위해 실행됩니다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여러 개의 입력 값을 계산할 때는 임의의 선을 그리고 난 후</a:t>
            </a:r>
            <a:r>
              <a:rPr lang="en-US" altLang="ko-KR" sz="1800" dirty="0"/>
              <a:t>, </a:t>
            </a:r>
            <a:r>
              <a:rPr lang="ko-KR" altLang="en-US" sz="1800" dirty="0"/>
              <a:t>이 선이 얼마나 잘 그려졌는지를 평가하여 조금씩 수정해 가는 방법을 사용합니다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>
                <a:solidFill>
                  <a:srgbClr val="FF0000"/>
                </a:solidFill>
              </a:rPr>
              <a:t>가설을 하나 세운 뒤 이 값이 주어진 요건을 충족하는지 판단하여 조금씩 변화를 주고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이 변화가 긍정적이면 오차가 최소가 될 때까지 이 과정을 계속 반복</a:t>
            </a:r>
            <a:r>
              <a:rPr lang="ko-KR" altLang="en-US" sz="1800" dirty="0"/>
              <a:t>하는 방법입니다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선을 긋고 나서 수정하는 과정에서 나중에 그린 선이 먼저 그린 선보다 더 좋은지 나쁜지를 판단하는 방법이 필요합니다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각 선의 오차를 계산할 수 있어야 하고</a:t>
            </a:r>
            <a:r>
              <a:rPr lang="en-US" altLang="ko-KR" sz="1800" dirty="0"/>
              <a:t>, </a:t>
            </a:r>
            <a:r>
              <a:rPr lang="ko-KR" altLang="en-US" sz="1800" dirty="0"/>
              <a:t>오차가 작은 쪽으로 바꾸는 알고리즘이 필요합니다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42" y="3774708"/>
            <a:ext cx="4285298" cy="27642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6412" y="4103888"/>
            <a:ext cx="217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 y = 3x + 76</a:t>
            </a:r>
            <a:r>
              <a:rPr lang="ko-KR" altLang="en-US" sz="1400" b="1" dirty="0">
                <a:solidFill>
                  <a:srgbClr val="C00000"/>
                </a:solidFill>
              </a:rPr>
              <a:t>인 선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33" y="3847785"/>
            <a:ext cx="4444414" cy="2618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91464" y="5469071"/>
            <a:ext cx="3463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임의의 </a:t>
            </a:r>
            <a:r>
              <a:rPr lang="ko-KR" altLang="en-US" sz="1400" b="1" dirty="0">
                <a:solidFill>
                  <a:srgbClr val="C00000"/>
                </a:solidFill>
              </a:rPr>
              <a:t>직선이 어느 정도의 오차가 있는지를 확인하려면 각 점과 그래프 사이의 거리를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계산합니다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</a:t>
            </a:r>
            <a:r>
              <a:rPr lang="ko-KR" altLang="en-US" sz="1800" b="1" dirty="0" smtClean="0"/>
              <a:t>오차</a:t>
            </a:r>
            <a:r>
              <a:rPr lang="en-US" altLang="ko-KR" sz="1800" b="1" dirty="0"/>
              <a:t>(root mean square error)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기울기가 </a:t>
            </a:r>
            <a:r>
              <a:rPr lang="ko-KR" altLang="en-US" sz="1800" dirty="0" smtClean="0"/>
              <a:t>잘못되었을 수록 </a:t>
            </a:r>
            <a:r>
              <a:rPr lang="ko-KR" altLang="en-US" sz="1800" dirty="0"/>
              <a:t>직선과의 거리의 합</a:t>
            </a:r>
            <a:r>
              <a:rPr lang="en-US" altLang="ko-KR" sz="1800" dirty="0"/>
              <a:t>, </a:t>
            </a:r>
            <a:r>
              <a:rPr lang="ko-KR" altLang="en-US" sz="1800" dirty="0"/>
              <a:t>즉 오차의 합도 커집니다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기울기가 무한대로 커지면 오차도 무한대로 커지는 상관관계가 있습니다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4275" y="5530626"/>
            <a:ext cx="3552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기울기를 너무 크게 잡았을 때의 오차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180" y="5530626"/>
            <a:ext cx="3463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기울기를 너무 작게 잡았을 때의 오차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75" y="1990071"/>
            <a:ext cx="3915436" cy="3282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808" y="2748980"/>
            <a:ext cx="4459509" cy="25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</a:t>
            </a:r>
            <a:r>
              <a:rPr lang="ko-KR" altLang="en-US" sz="1800" b="1" dirty="0" smtClean="0"/>
              <a:t>오차</a:t>
            </a:r>
            <a:r>
              <a:rPr lang="en-US" altLang="ko-KR" sz="1800" b="1" dirty="0"/>
              <a:t>(root mean square error)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오차 </a:t>
            </a:r>
            <a:r>
              <a:rPr lang="en-US" altLang="ko-KR" sz="1800" dirty="0"/>
              <a:t>= </a:t>
            </a:r>
            <a:r>
              <a:rPr lang="ko-KR" altLang="en-US" sz="1800" dirty="0"/>
              <a:t>실제 값 </a:t>
            </a:r>
            <a:r>
              <a:rPr lang="en-US" altLang="ko-KR" sz="1800" dirty="0"/>
              <a:t>- </a:t>
            </a:r>
            <a:r>
              <a:rPr lang="ko-KR" altLang="en-US" sz="1800" dirty="0"/>
              <a:t>예측 </a:t>
            </a:r>
            <a:r>
              <a:rPr lang="ko-KR" altLang="en-US" sz="1800" dirty="0" smtClean="0"/>
              <a:t>값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오차의 합을 구할 때</a:t>
            </a:r>
            <a:r>
              <a:rPr lang="en-US" altLang="ko-KR" sz="1800" dirty="0"/>
              <a:t>, </a:t>
            </a:r>
            <a:r>
              <a:rPr lang="ko-KR" altLang="en-US" sz="1800" dirty="0"/>
              <a:t>오차에 양수와 음수가 섞여 있기 때문에 오차를 단순히 더해 버리면 합이 </a:t>
            </a:r>
            <a:r>
              <a:rPr lang="en-US" altLang="ko-KR" sz="1800" dirty="0"/>
              <a:t>0</a:t>
            </a:r>
            <a:r>
              <a:rPr lang="ko-KR" altLang="en-US" sz="1800" dirty="0"/>
              <a:t>이 될 수도 있으므로 각 오차의 값을 제곱해 </a:t>
            </a:r>
            <a:r>
              <a:rPr lang="ko-KR" altLang="en-US" sz="1800" dirty="0" smtClean="0"/>
              <a:t>줍니다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평균 제곱 오차</a:t>
            </a:r>
            <a:r>
              <a:rPr lang="en-US" altLang="ko-KR" sz="1800" dirty="0"/>
              <a:t>(Mean Squared Error, MSE) - </a:t>
            </a:r>
            <a:r>
              <a:rPr lang="ko-KR" altLang="en-US" sz="1800" dirty="0"/>
              <a:t>오차 합의 </a:t>
            </a:r>
            <a:r>
              <a:rPr lang="ko-KR" altLang="en-US" sz="1800" dirty="0" smtClean="0"/>
              <a:t>평균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평균 제곱근 오차</a:t>
            </a:r>
            <a:r>
              <a:rPr lang="en-US" altLang="ko-KR" sz="1800" dirty="0"/>
              <a:t>(Root Mean Squared Error, RMSE) - </a:t>
            </a:r>
            <a:r>
              <a:rPr lang="ko-KR" altLang="en-US" sz="1800" dirty="0"/>
              <a:t>평균 제곱 오차는 각 오차를 제곱한 값을 사용하므로 대용량 데이터를 이용할 때는 오차가 커지고</a:t>
            </a:r>
            <a:r>
              <a:rPr lang="en-US" altLang="ko-KR" sz="1800" dirty="0"/>
              <a:t>, </a:t>
            </a:r>
            <a:r>
              <a:rPr lang="ko-KR" altLang="en-US" sz="1800" dirty="0"/>
              <a:t>계산 속도가 느려지는 경우  제곱근을 씌워 줍니다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> </a:t>
            </a:r>
            <a:endParaRPr lang="ko-KR" altLang="en-US" sz="18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96" y="3352574"/>
            <a:ext cx="6201327" cy="21727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74547" y="5669729"/>
            <a:ext cx="443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y = 3x + 76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식의 데이터에 대한 오차의 값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909" y="3273248"/>
            <a:ext cx="2447925" cy="5429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668" y="3997879"/>
            <a:ext cx="3552825" cy="5429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211" y="4829451"/>
            <a:ext cx="4191000" cy="6191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4893" y="6231135"/>
            <a:ext cx="1124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선형 회귀란 임의의 직선을 그어 이에 대한 평균 제곱근 오차를 구하고</a:t>
            </a:r>
            <a:r>
              <a:rPr lang="en-US" altLang="ko-KR" sz="1400" b="1" dirty="0">
                <a:solidFill>
                  <a:srgbClr val="C00000"/>
                </a:solidFill>
              </a:rPr>
              <a:t>, </a:t>
            </a:r>
            <a:r>
              <a:rPr lang="ko-KR" altLang="en-US" sz="1400" b="1" dirty="0">
                <a:solidFill>
                  <a:srgbClr val="C00000"/>
                </a:solidFill>
              </a:rPr>
              <a:t>이 값을 가장 작게 만들어 주는 </a:t>
            </a:r>
            <a:r>
              <a:rPr lang="en-US" altLang="ko-KR" sz="1400" b="1" dirty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와 </a:t>
            </a:r>
            <a:r>
              <a:rPr lang="en-US" altLang="ko-KR" sz="1400" b="1" dirty="0">
                <a:solidFill>
                  <a:srgbClr val="C00000"/>
                </a:solidFill>
              </a:rPr>
              <a:t>b </a:t>
            </a:r>
            <a:r>
              <a:rPr lang="ko-KR" altLang="en-US" sz="1400" b="1" dirty="0">
                <a:solidFill>
                  <a:srgbClr val="C00000"/>
                </a:solidFill>
              </a:rPr>
              <a:t>값을 찾아가는 작업입니다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평균 제곱근 오차</a:t>
            </a:r>
            <a:r>
              <a:rPr lang="en-US" altLang="ko-KR" sz="1800" b="1" dirty="0"/>
              <a:t>(root mean square </a:t>
            </a:r>
            <a:r>
              <a:rPr lang="en-US" altLang="ko-KR" sz="1800" b="1" dirty="0" smtClean="0"/>
              <a:t>error) </a:t>
            </a:r>
            <a:r>
              <a:rPr lang="ko-KR" altLang="en-US" sz="1800" b="1" dirty="0" smtClean="0"/>
              <a:t>구현 코드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3127" y="1235976"/>
            <a:ext cx="5884793" cy="52899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y = ax + 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대입하여 결과를 출력하는 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함수를 각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값에 대입하여 최종 값을 구하는 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43049" y="1443788"/>
            <a:ext cx="5544150" cy="37538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예측 값이 들어갈 빈 리스트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모든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한 번씩 대입하여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최종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오차 수정 </a:t>
            </a:r>
            <a:r>
              <a:rPr lang="en-US" altLang="ko-KR" sz="1800" b="1" dirty="0" smtClean="0"/>
              <a:t>– </a:t>
            </a:r>
            <a:r>
              <a:rPr lang="ko-KR" altLang="en-US" sz="1800" b="1" dirty="0" err="1" smtClean="0"/>
              <a:t>경사하강법</a:t>
            </a:r>
            <a:r>
              <a:rPr lang="en-US" altLang="ko-KR" sz="1800" b="1" dirty="0" smtClean="0"/>
              <a:t>(gradient decent)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 </a:t>
            </a:r>
            <a:r>
              <a:rPr lang="en-US" altLang="ko-KR" sz="1800" dirty="0"/>
              <a:t>a</a:t>
            </a:r>
            <a:r>
              <a:rPr lang="ko-KR" altLang="en-US" sz="1800" dirty="0"/>
              <a:t>를 무한대로 키우면 오차도 무한대로 커지고 </a:t>
            </a:r>
            <a:r>
              <a:rPr lang="en-US" altLang="ko-KR" sz="1800" dirty="0"/>
              <a:t>a</a:t>
            </a:r>
            <a:r>
              <a:rPr lang="ko-KR" altLang="en-US" sz="1800" dirty="0"/>
              <a:t>를 무한대로 작게 해도 역시 오차도 무한대로 작아지는 상관관계는 이차 함수 그래프로 표현할 수 있습니다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904" y="5540251"/>
            <a:ext cx="665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기울기 </a:t>
            </a:r>
            <a:r>
              <a:rPr lang="en-US" altLang="ko-KR" sz="1400" b="1" dirty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와 오차와의 관계</a:t>
            </a:r>
            <a:r>
              <a:rPr lang="en-US" altLang="ko-KR" sz="1400" b="1" dirty="0">
                <a:solidFill>
                  <a:srgbClr val="C00000"/>
                </a:solidFill>
              </a:rPr>
              <a:t>: </a:t>
            </a:r>
            <a:r>
              <a:rPr lang="ko-KR" altLang="en-US" sz="1400" b="1" dirty="0">
                <a:solidFill>
                  <a:srgbClr val="C00000"/>
                </a:solidFill>
              </a:rPr>
              <a:t>적절한 기울기를 찾았을 때 오차가 최소화된다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2" y="2086555"/>
            <a:ext cx="3762375" cy="312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53263" y="2175309"/>
            <a:ext cx="67473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오차가 가장 작을 때는 </a:t>
            </a:r>
            <a:r>
              <a:rPr lang="en-US" altLang="ko-KR" sz="1600" dirty="0"/>
              <a:t>x</a:t>
            </a:r>
            <a:r>
              <a:rPr lang="ko-KR" altLang="en-US" sz="1600" dirty="0"/>
              <a:t>가 그래프의 가장 아래쪽의 볼록한 부분에 이르렀을 때입니다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기울기 </a:t>
            </a:r>
            <a:r>
              <a:rPr lang="en-US" altLang="ko-KR" sz="1600" dirty="0"/>
              <a:t>a</a:t>
            </a:r>
            <a:r>
              <a:rPr lang="ko-KR" altLang="en-US" sz="1600" dirty="0"/>
              <a:t>가 </a:t>
            </a:r>
            <a:r>
              <a:rPr lang="en-US" altLang="ko-KR" sz="1600" dirty="0"/>
              <a:t>m </a:t>
            </a:r>
            <a:r>
              <a:rPr lang="ko-KR" altLang="en-US" sz="1600" dirty="0"/>
              <a:t>위치에 있을 때입니다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컴퓨터를 이용해 </a:t>
            </a:r>
            <a:r>
              <a:rPr lang="en-US" altLang="ko-KR" sz="1600" dirty="0"/>
              <a:t>m</a:t>
            </a:r>
            <a:r>
              <a:rPr lang="ko-KR" altLang="en-US" sz="1600" dirty="0"/>
              <a:t>의 값을 구하려면 임의의 한 점</a:t>
            </a:r>
            <a:r>
              <a:rPr lang="en-US" altLang="ko-KR" sz="1600" dirty="0"/>
              <a:t>(a1)</a:t>
            </a:r>
            <a:r>
              <a:rPr lang="ko-KR" altLang="en-US" sz="1600" dirty="0"/>
              <a:t>을 찍고 이 점을 </a:t>
            </a:r>
            <a:r>
              <a:rPr lang="en-US" altLang="ko-KR" sz="1600" dirty="0"/>
              <a:t>m</a:t>
            </a:r>
            <a:r>
              <a:rPr lang="ko-KR" altLang="en-US" sz="1600" dirty="0"/>
              <a:t>에 가까운 쪽으로 점점 이동</a:t>
            </a:r>
            <a:r>
              <a:rPr lang="en-US" altLang="ko-KR" sz="1600" dirty="0"/>
              <a:t>(a1 → a2 → a3)</a:t>
            </a:r>
            <a:r>
              <a:rPr lang="ko-KR" altLang="en-US" sz="1600" dirty="0"/>
              <a:t>시키는 과정이 필요합니다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( a1</a:t>
            </a:r>
            <a:r>
              <a:rPr lang="ko-KR" altLang="en-US" sz="1600" dirty="0"/>
              <a:t>의 값보다 </a:t>
            </a:r>
            <a:r>
              <a:rPr lang="en-US" altLang="ko-KR" sz="1600" dirty="0"/>
              <a:t>a2</a:t>
            </a:r>
            <a:r>
              <a:rPr lang="ko-KR" altLang="en-US" sz="1600" dirty="0"/>
              <a:t>의 값이 </a:t>
            </a:r>
            <a:r>
              <a:rPr lang="en-US" altLang="ko-KR" sz="1600" dirty="0"/>
              <a:t>m</a:t>
            </a:r>
            <a:r>
              <a:rPr lang="ko-KR" altLang="en-US" sz="1600" dirty="0"/>
              <a:t>에 더 가깝고 </a:t>
            </a:r>
            <a:r>
              <a:rPr lang="en-US" altLang="ko-KR" sz="1600" dirty="0"/>
              <a:t>a2</a:t>
            </a:r>
            <a:r>
              <a:rPr lang="ko-KR" altLang="en-US" sz="1600" dirty="0"/>
              <a:t>의 값보다 </a:t>
            </a:r>
            <a:r>
              <a:rPr lang="en-US" altLang="ko-KR" sz="1600" dirty="0"/>
              <a:t>a3</a:t>
            </a:r>
            <a:r>
              <a:rPr lang="ko-KR" altLang="en-US" sz="1600" dirty="0"/>
              <a:t>가 </a:t>
            </a:r>
            <a:r>
              <a:rPr lang="en-US" altLang="ko-KR" sz="1600" dirty="0"/>
              <a:t>m</a:t>
            </a:r>
            <a:r>
              <a:rPr lang="ko-KR" altLang="en-US" sz="1600" dirty="0"/>
              <a:t>에 더 가깝다는 것을 컴퓨터가 알아야 하겠지요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</a:rPr>
              <a:t>미분 기울기를 이용하는 경사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하강법</a:t>
            </a:r>
            <a:r>
              <a:rPr lang="en-US" altLang="ko-KR" sz="1600" b="1" smtClean="0">
                <a:solidFill>
                  <a:srgbClr val="C00000"/>
                </a:solidFill>
              </a:rPr>
              <a:t>(gradient decent)</a:t>
            </a:r>
            <a:r>
              <a:rPr lang="ko-KR" altLang="en-US" sz="1600" b="1" smtClean="0">
                <a:solidFill>
                  <a:srgbClr val="C00000"/>
                </a:solidFill>
              </a:rPr>
              <a:t>은 이차 함수 그래프에서 오차를 비교하여 가장 </a:t>
            </a:r>
            <a:r>
              <a:rPr lang="ko-KR" altLang="en-US" sz="1600" b="1" dirty="0">
                <a:solidFill>
                  <a:srgbClr val="C00000"/>
                </a:solidFill>
              </a:rPr>
              <a:t>작은 방향으로 이동시키는 방법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18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2784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미</a:t>
            </a:r>
            <a:r>
              <a:rPr lang="ko-KR" altLang="en-US" sz="1800" b="1" dirty="0" smtClean="0"/>
              <a:t>분 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Y = </a:t>
            </a:r>
            <a:r>
              <a:rPr lang="en-US" altLang="ko-KR" sz="1800" dirty="0" smtClean="0"/>
              <a:t>X</a:t>
            </a:r>
            <a:r>
              <a:rPr lang="en-US" altLang="ko-KR" sz="1800" baseline="30000" dirty="0" smtClean="0"/>
              <a:t>2 </a:t>
            </a:r>
            <a:r>
              <a:rPr lang="ko-KR" altLang="en-US" sz="1800" dirty="0" smtClean="0"/>
              <a:t>이라는 </a:t>
            </a:r>
            <a:r>
              <a:rPr lang="ko-KR" altLang="en-US" sz="1800" dirty="0"/>
              <a:t>그래프의  </a:t>
            </a:r>
            <a:r>
              <a:rPr lang="en-US" altLang="ko-KR" sz="1800" dirty="0"/>
              <a:t>x</a:t>
            </a:r>
            <a:r>
              <a:rPr lang="ko-KR" altLang="en-US" sz="1800" dirty="0"/>
              <a:t>축에 한 점 </a:t>
            </a:r>
            <a:r>
              <a:rPr lang="en-US" altLang="ko-KR" sz="1800" dirty="0"/>
              <a:t>a</a:t>
            </a:r>
            <a:r>
              <a:rPr lang="ko-KR" altLang="en-US" sz="1800" dirty="0"/>
              <a:t>가 있을 때   </a:t>
            </a:r>
            <a:r>
              <a:rPr lang="en-US" altLang="ko-KR" sz="1800" dirty="0"/>
              <a:t>y </a:t>
            </a:r>
            <a:r>
              <a:rPr lang="ko-KR" altLang="en-US" sz="1800" dirty="0"/>
              <a:t>값은 </a:t>
            </a:r>
            <a:r>
              <a:rPr lang="en-US" altLang="ko-KR" sz="1800" dirty="0"/>
              <a:t>Y = </a:t>
            </a:r>
            <a:r>
              <a:rPr lang="en-US" altLang="ko-KR" sz="1800" dirty="0" smtClean="0"/>
              <a:t>a</a:t>
            </a:r>
            <a:r>
              <a:rPr lang="en-US" altLang="ko-KR" sz="1800" baseline="30000" dirty="0" smtClean="0"/>
              <a:t>2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</a:t>
            </a:r>
            <a:r>
              <a:rPr lang="ko-KR" altLang="en-US" sz="1800" dirty="0"/>
              <a:t>가 아주 미세하게 오른쪽이나 왼쪽으로 이동하면 종속 변수인 </a:t>
            </a:r>
            <a:r>
              <a:rPr lang="en-US" altLang="ko-KR" sz="1800" dirty="0"/>
              <a:t>y </a:t>
            </a:r>
            <a:r>
              <a:rPr lang="ko-KR" altLang="en-US" sz="1800" dirty="0"/>
              <a:t>값도 그에 따라 아주 미세하게 변화합니다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</a:t>
            </a:r>
            <a:r>
              <a:rPr lang="ko-KR" altLang="en-US" sz="1800" dirty="0"/>
              <a:t>가 </a:t>
            </a:r>
            <a:r>
              <a:rPr lang="ko-KR" altLang="en-US" sz="1800" dirty="0" err="1"/>
              <a:t>변화량이</a:t>
            </a:r>
            <a:r>
              <a:rPr lang="ko-KR" altLang="en-US" sz="1800" dirty="0"/>
              <a:t>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가까울 만큼 아주 미세하게 변화하면  </a:t>
            </a:r>
            <a:r>
              <a:rPr lang="en-US" altLang="ko-KR" sz="1800" dirty="0"/>
              <a:t>y </a:t>
            </a:r>
            <a:r>
              <a:rPr lang="ko-KR" altLang="en-US" sz="1800" dirty="0"/>
              <a:t>값의 변화 역시 아주 미세해서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가깝게 변화합니다</a:t>
            </a:r>
            <a:r>
              <a:rPr lang="en-US" altLang="ko-KR" sz="1800" dirty="0"/>
              <a:t>. (</a:t>
            </a:r>
            <a:r>
              <a:rPr lang="ko-KR" altLang="en-US" sz="1800" dirty="0"/>
              <a:t>순간변화율</a:t>
            </a:r>
            <a:r>
              <a:rPr lang="en-US" altLang="ko-KR" sz="18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순간 변화율은 ‘어느 쪽’이라는 방향성을 지니고 있으므로 이 방향에 맞추어 직선</a:t>
            </a:r>
            <a:r>
              <a:rPr lang="en-US" altLang="ko-KR" sz="1800" dirty="0"/>
              <a:t>(</a:t>
            </a:r>
            <a:r>
              <a:rPr lang="ko-KR" altLang="en-US" sz="1800" dirty="0"/>
              <a:t>점에서의 ‘기울기’</a:t>
            </a:r>
            <a:r>
              <a:rPr lang="en-US" altLang="ko-KR" sz="1800" dirty="0"/>
              <a:t>,  </a:t>
            </a:r>
            <a:r>
              <a:rPr lang="ko-KR" altLang="en-US" sz="1800" dirty="0"/>
              <a:t>접선</a:t>
            </a:r>
            <a:r>
              <a:rPr lang="en-US" altLang="ko-KR" sz="1800" dirty="0"/>
              <a:t>)</a:t>
            </a:r>
            <a:r>
              <a:rPr lang="ko-KR" altLang="en-US" sz="1800" dirty="0"/>
              <a:t>을 그릴 수가 있습니다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미분은 </a:t>
            </a:r>
            <a:r>
              <a:rPr lang="en-US" altLang="ko-KR" sz="1800" dirty="0"/>
              <a:t>x </a:t>
            </a:r>
            <a:r>
              <a:rPr lang="ko-KR" altLang="en-US" sz="1800" dirty="0"/>
              <a:t>값이 아주 미세하게 움직일 때의 </a:t>
            </a:r>
            <a:r>
              <a:rPr lang="en-US" altLang="ko-KR" sz="1800" dirty="0"/>
              <a:t>y </a:t>
            </a:r>
            <a:r>
              <a:rPr lang="ko-KR" altLang="en-US" sz="1800" dirty="0" err="1"/>
              <a:t>변화량을</a:t>
            </a:r>
            <a:r>
              <a:rPr lang="ko-KR" altLang="en-US" sz="1800" dirty="0"/>
              <a:t> 구한 뒤</a:t>
            </a:r>
            <a:r>
              <a:rPr lang="en-US" altLang="ko-KR" sz="1800" dirty="0"/>
              <a:t>, </a:t>
            </a:r>
            <a:r>
              <a:rPr lang="ko-KR" altLang="en-US" sz="1800" dirty="0"/>
              <a:t>이를 </a:t>
            </a:r>
            <a:r>
              <a:rPr lang="en-US" altLang="ko-KR" sz="1800" dirty="0"/>
              <a:t>x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변화량으로</a:t>
            </a:r>
            <a:r>
              <a:rPr lang="ko-KR" altLang="en-US" sz="1800" dirty="0"/>
              <a:t> 나누는 과정입니다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2850" y="6500089"/>
            <a:ext cx="665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에서의 순간 변화율은  기울기다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50" y="3494409"/>
            <a:ext cx="3467396" cy="3005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6137" y="3731857"/>
            <a:ext cx="4533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</a:rPr>
              <a:t>“함수 </a:t>
            </a:r>
            <a:r>
              <a:rPr lang="en-US" altLang="ko-KR" sz="1600" b="1" dirty="0">
                <a:solidFill>
                  <a:srgbClr val="0070C0"/>
                </a:solidFill>
              </a:rPr>
              <a:t>f(x)</a:t>
            </a:r>
            <a:r>
              <a:rPr lang="ko-KR" altLang="en-US" sz="1600" b="1" dirty="0">
                <a:solidFill>
                  <a:srgbClr val="0070C0"/>
                </a:solidFill>
              </a:rPr>
              <a:t>를 미분하라”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612" y="3729918"/>
            <a:ext cx="723900" cy="4381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57" y="4490284"/>
            <a:ext cx="6908842" cy="112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미분 결과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a(a</a:t>
            </a:r>
            <a:r>
              <a:rPr lang="ko-KR" altLang="en-US" sz="1800" dirty="0"/>
              <a:t>는 상수</a:t>
            </a:r>
            <a:r>
              <a:rPr lang="en-US" altLang="ko-KR" sz="1800" dirty="0"/>
              <a:t>)</a:t>
            </a:r>
            <a:r>
              <a:rPr lang="ko-KR" altLang="en-US" sz="1800" dirty="0"/>
              <a:t>일 때 미분 값은 </a:t>
            </a:r>
            <a:r>
              <a:rPr lang="en-US" altLang="ko-KR" sz="1800" dirty="0"/>
              <a:t>0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x</a:t>
            </a:r>
            <a:r>
              <a:rPr lang="ko-KR" altLang="en-US" sz="1800" dirty="0"/>
              <a:t>일 때 미분 값은 </a:t>
            </a:r>
            <a:r>
              <a:rPr lang="en-US" altLang="ko-KR" sz="1800" dirty="0"/>
              <a:t>1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ax(a</a:t>
            </a:r>
            <a:r>
              <a:rPr lang="ko-KR" altLang="en-US" sz="1800" dirty="0"/>
              <a:t>는 상수</a:t>
            </a:r>
            <a:r>
              <a:rPr lang="en-US" altLang="ko-KR" sz="1800" dirty="0"/>
              <a:t>)</a:t>
            </a:r>
            <a:r>
              <a:rPr lang="ko-KR" altLang="en-US" sz="1800" dirty="0"/>
              <a:t>일 때 미분 값은 </a:t>
            </a:r>
            <a:r>
              <a:rPr lang="en-US" altLang="ko-KR" sz="1800" dirty="0"/>
              <a:t>a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f(x) = </a:t>
            </a:r>
            <a:r>
              <a:rPr lang="en-US" altLang="ko-KR" sz="1800" dirty="0" err="1"/>
              <a:t>X</a:t>
            </a:r>
            <a:r>
              <a:rPr lang="en-US" altLang="ko-KR" sz="1800" baseline="30000" dirty="0" err="1"/>
              <a:t>a</a:t>
            </a:r>
            <a:r>
              <a:rPr lang="en-US" altLang="ko-KR" sz="1800" baseline="30000" dirty="0"/>
              <a:t> 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a</a:t>
            </a:r>
            <a:r>
              <a:rPr lang="ko-KR" altLang="en-US" sz="1800" dirty="0"/>
              <a:t>는 자연수</a:t>
            </a:r>
            <a:r>
              <a:rPr lang="en-US" altLang="ko-KR" sz="1800" dirty="0"/>
              <a:t>)</a:t>
            </a:r>
            <a:r>
              <a:rPr lang="ko-KR" altLang="en-US" sz="1800" dirty="0"/>
              <a:t>일 때 미분 값은 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660" y="2150144"/>
            <a:ext cx="6191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481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머신 러닝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응용분야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클래스 분류</a:t>
            </a:r>
            <a:r>
              <a:rPr lang="en-US" altLang="ko-KR" sz="1800" dirty="0" smtClean="0"/>
              <a:t>(Classification)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클러스터링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그룹 나누기</a:t>
            </a:r>
            <a:r>
              <a:rPr lang="en-US" altLang="ko-KR" sz="1800" dirty="0" smtClean="0"/>
              <a:t>(Clustering)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추천</a:t>
            </a:r>
            <a:r>
              <a:rPr lang="en-US" altLang="ko-KR" sz="1800" dirty="0" smtClean="0"/>
              <a:t>(Recommendation)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회귀</a:t>
            </a:r>
            <a:r>
              <a:rPr lang="en-US" altLang="ko-KR" sz="1800" dirty="0" smtClean="0"/>
              <a:t>(Regression)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차원 축소</a:t>
            </a:r>
            <a:r>
              <a:rPr lang="en-US" altLang="ko-KR" sz="1800" dirty="0" smtClean="0"/>
              <a:t>(Dimensionality Reduction) – </a:t>
            </a:r>
            <a:r>
              <a:rPr lang="ko-KR" altLang="en-US" sz="1800" dirty="0" smtClean="0"/>
              <a:t>특성을 유지한 상태로 고차원의 데이터를 </a:t>
            </a:r>
            <a:r>
              <a:rPr lang="ko-KR" altLang="en-US" sz="1800" dirty="0" err="1" smtClean="0"/>
              <a:t>저차원의</a:t>
            </a:r>
            <a:r>
              <a:rPr lang="ko-KR" altLang="en-US" sz="1800" dirty="0" smtClean="0"/>
              <a:t> 데이터로 변환하는 것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데이터를 시각화하거나 구조를 추출해서 용량을 줄여 계산을 빠르게 하거나 메모리를 </a:t>
            </a:r>
            <a:r>
              <a:rPr lang="ko-KR" altLang="en-US" sz="1800" dirty="0" err="1" smtClean="0"/>
              <a:t>절약할때</a:t>
            </a:r>
            <a:r>
              <a:rPr lang="ko-KR" altLang="en-US" sz="1800" dirty="0" smtClean="0"/>
              <a:t> 사용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초과 적합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Overfitting</a:t>
            </a:r>
            <a:r>
              <a:rPr lang="en-US" altLang="ko-KR" sz="1800" dirty="0" smtClean="0"/>
              <a:t>) – </a:t>
            </a:r>
            <a:r>
              <a:rPr lang="ko-KR" altLang="en-US" sz="1800" dirty="0" smtClean="0"/>
              <a:t>훈련 전용 데이터가 학습돼 있지만 학습되지 않은 새로운 데이터에 대해 제대로 된 예측을 못하는 상태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1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y = X</a:t>
            </a:r>
            <a:r>
              <a:rPr lang="en-US" altLang="ko-KR" sz="1800" baseline="30000" dirty="0"/>
              <a:t>2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그래프에서 </a:t>
            </a:r>
            <a:r>
              <a:rPr lang="en-US" altLang="ko-KR" sz="1800" dirty="0" smtClean="0"/>
              <a:t>X</a:t>
            </a:r>
            <a:r>
              <a:rPr lang="ko-KR" altLang="en-US" sz="1800" dirty="0" smtClean="0"/>
              <a:t>에   </a:t>
            </a:r>
            <a:r>
              <a:rPr lang="en-US" altLang="ko-KR" sz="1800" dirty="0"/>
              <a:t>a</a:t>
            </a:r>
            <a:r>
              <a:rPr lang="en-US" altLang="ko-KR" sz="1800" baseline="-25000" dirty="0"/>
              <a:t>1 , </a:t>
            </a:r>
            <a:r>
              <a:rPr lang="en-US" altLang="ko-KR" sz="1800" dirty="0"/>
              <a:t>a</a:t>
            </a:r>
            <a:r>
              <a:rPr lang="en-US" altLang="ko-KR" sz="1800" baseline="-25000" dirty="0"/>
              <a:t>2</a:t>
            </a:r>
            <a:r>
              <a:rPr lang="ko-KR" altLang="en-US" sz="1800" dirty="0" smtClean="0"/>
              <a:t>그리고 </a:t>
            </a:r>
            <a:r>
              <a:rPr lang="en-US" altLang="ko-KR" sz="1800" dirty="0"/>
              <a:t>m</a:t>
            </a:r>
            <a:r>
              <a:rPr lang="ko-KR" altLang="en-US" sz="1800" dirty="0"/>
              <a:t>을 대입하여  미분하면  각 점에서의 순간 기울기가 그려집니다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>
                <a:solidFill>
                  <a:srgbClr val="C00000"/>
                </a:solidFill>
              </a:rPr>
              <a:t>순간 기울기가 </a:t>
            </a:r>
            <a:r>
              <a:rPr lang="en-US" altLang="ko-KR" sz="1800" dirty="0">
                <a:solidFill>
                  <a:srgbClr val="C00000"/>
                </a:solidFill>
              </a:rPr>
              <a:t>0</a:t>
            </a:r>
            <a:r>
              <a:rPr lang="ko-KR" altLang="en-US" sz="1800" dirty="0">
                <a:solidFill>
                  <a:srgbClr val="C00000"/>
                </a:solidFill>
              </a:rPr>
              <a:t>인 점이  최솟값 </a:t>
            </a:r>
            <a:r>
              <a:rPr lang="en-US" altLang="ko-KR" sz="1800" dirty="0">
                <a:solidFill>
                  <a:srgbClr val="C00000"/>
                </a:solidFill>
              </a:rPr>
              <a:t>m</a:t>
            </a:r>
            <a:r>
              <a:rPr lang="ko-KR" altLang="en-US" sz="1800" dirty="0">
                <a:solidFill>
                  <a:srgbClr val="C00000"/>
                </a:solidFill>
              </a:rPr>
              <a:t>이다</a:t>
            </a:r>
            <a:r>
              <a:rPr lang="en-US" altLang="ko-KR" sz="1800" dirty="0" smtClean="0">
                <a:solidFill>
                  <a:srgbClr val="C00000"/>
                </a:solidFill>
              </a:rPr>
              <a:t>. </a:t>
            </a:r>
            <a:endParaRPr lang="en-US" altLang="ko-KR" sz="1800" dirty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그래프가 이차 함수 포물선이므로 </a:t>
            </a:r>
            <a:r>
              <a:rPr lang="ko-KR" altLang="en-US" sz="1800" dirty="0" err="1"/>
              <a:t>꼭짓점의</a:t>
            </a:r>
            <a:r>
              <a:rPr lang="ko-KR" altLang="en-US" sz="1800" dirty="0"/>
              <a:t> 기울기는 </a:t>
            </a:r>
            <a:r>
              <a:rPr lang="en-US" altLang="ko-KR" sz="1800" dirty="0"/>
              <a:t>x</a:t>
            </a:r>
            <a:r>
              <a:rPr lang="ko-KR" altLang="en-US" sz="1800" dirty="0"/>
              <a:t>축과 평행한 선이 되며</a:t>
            </a:r>
            <a:r>
              <a:rPr lang="en-US" altLang="ko-KR" sz="1800" dirty="0"/>
              <a:t>, </a:t>
            </a:r>
            <a:r>
              <a:rPr lang="ko-KR" altLang="en-US" sz="1800" dirty="0"/>
              <a:t>기울기가 </a:t>
            </a:r>
            <a:r>
              <a:rPr lang="en-US" altLang="ko-KR" sz="1800" dirty="0"/>
              <a:t>0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반복적으로 기울기 </a:t>
            </a:r>
            <a:r>
              <a:rPr lang="en-US" altLang="ko-KR" sz="1800" dirty="0"/>
              <a:t>a</a:t>
            </a:r>
            <a:r>
              <a:rPr lang="ko-KR" altLang="en-US" sz="1800" dirty="0"/>
              <a:t>를 변화시켜서 </a:t>
            </a:r>
            <a:r>
              <a:rPr lang="en-US" altLang="ko-KR" sz="1800" dirty="0"/>
              <a:t>m</a:t>
            </a:r>
            <a:r>
              <a:rPr lang="ko-KR" altLang="en-US" sz="1800" dirty="0"/>
              <a:t>의 값을 찾아내는 </a:t>
            </a:r>
            <a:r>
              <a:rPr lang="ko-KR" altLang="en-US" sz="1800" dirty="0" smtClean="0"/>
              <a:t>방법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‘</a:t>
            </a:r>
            <a:r>
              <a:rPr lang="ko-KR" altLang="en-US" sz="1800" dirty="0"/>
              <a:t>미분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인 지점’을 찾는 </a:t>
            </a:r>
            <a:r>
              <a:rPr lang="ko-KR" altLang="en-US" sz="1800" dirty="0" smtClean="0"/>
              <a:t>것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입니다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2" y="2964671"/>
            <a:ext cx="3179397" cy="2758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782" y="6024769"/>
            <a:ext cx="3622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a</a:t>
            </a:r>
            <a:r>
              <a:rPr lang="ko-KR" altLang="en-US" sz="1400" b="1" dirty="0">
                <a:solidFill>
                  <a:srgbClr val="C00000"/>
                </a:solidFill>
              </a:rPr>
              <a:t>순간 기울기가 </a:t>
            </a:r>
            <a:r>
              <a:rPr lang="en-US" altLang="ko-KR" sz="1400" b="1" dirty="0">
                <a:solidFill>
                  <a:srgbClr val="C00000"/>
                </a:solidFill>
              </a:rPr>
              <a:t>0</a:t>
            </a:r>
            <a:r>
              <a:rPr lang="ko-KR" altLang="en-US" sz="1400" b="1" dirty="0">
                <a:solidFill>
                  <a:srgbClr val="C00000"/>
                </a:solidFill>
              </a:rPr>
              <a:t>인 점이  최솟값 </a:t>
            </a:r>
            <a:r>
              <a:rPr lang="en-US" altLang="ko-KR" sz="1400" b="1" dirty="0">
                <a:solidFill>
                  <a:srgbClr val="C00000"/>
                </a:solidFill>
              </a:rPr>
              <a:t>m</a:t>
            </a:r>
            <a:r>
              <a:rPr lang="ko-KR" altLang="en-US" sz="1400" b="1" dirty="0">
                <a:solidFill>
                  <a:srgbClr val="C00000"/>
                </a:solidFill>
              </a:rPr>
              <a:t>이다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936" y="3021687"/>
            <a:ext cx="3271369" cy="30030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13583" y="3272589"/>
            <a:ext cx="4129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a1</a:t>
            </a:r>
            <a:r>
              <a:rPr lang="ko-KR" altLang="en-US" sz="1600" dirty="0"/>
              <a:t>에서 미분을 구한다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구해진 기울기의 반대 방향</a:t>
            </a:r>
            <a:r>
              <a:rPr lang="en-US" altLang="ko-KR" sz="1600" dirty="0"/>
              <a:t>(</a:t>
            </a:r>
            <a:r>
              <a:rPr lang="ko-KR" altLang="en-US" sz="1600" dirty="0"/>
              <a:t>기울기가 </a:t>
            </a:r>
            <a:r>
              <a:rPr lang="en-US" altLang="ko-KR" sz="1600" dirty="0"/>
              <a:t>+</a:t>
            </a:r>
            <a:r>
              <a:rPr lang="ko-KR" altLang="en-US" sz="1600" dirty="0"/>
              <a:t>면 음의 방향</a:t>
            </a:r>
            <a:r>
              <a:rPr lang="en-US" altLang="ko-KR" sz="1600" dirty="0"/>
              <a:t>, -</a:t>
            </a:r>
            <a:r>
              <a:rPr lang="ko-KR" altLang="en-US" sz="1600" dirty="0"/>
              <a:t>면 양의 방향</a:t>
            </a:r>
            <a:r>
              <a:rPr lang="en-US" altLang="ko-KR" sz="1600" dirty="0"/>
              <a:t>)</a:t>
            </a:r>
            <a:r>
              <a:rPr lang="ko-KR" altLang="en-US" sz="1600" dirty="0"/>
              <a:t>으로 얼마간 이동시킨 </a:t>
            </a:r>
            <a:r>
              <a:rPr lang="en-US" altLang="ko-KR" sz="1600" dirty="0"/>
              <a:t>a2</a:t>
            </a:r>
            <a:r>
              <a:rPr lang="ko-KR" altLang="en-US" sz="1600" dirty="0"/>
              <a:t>에서 미분을 구한다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a3</a:t>
            </a:r>
            <a:r>
              <a:rPr lang="ko-KR" altLang="en-US" sz="1600" dirty="0"/>
              <a:t>에서 미분을 구한다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0</a:t>
            </a:r>
            <a:r>
              <a:rPr lang="ko-KR" altLang="en-US" sz="1600" dirty="0"/>
              <a:t>이 아니면 위 과정을 반복한다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801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학습률</a:t>
            </a:r>
            <a:r>
              <a:rPr lang="en-US" altLang="ko-KR" sz="1800" b="1" dirty="0"/>
              <a:t>(learning rate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기울기의 부호를 바꿔 이동시킬 때 적절한 거리를 찾지 못해 너무 멀리 이동시키면 </a:t>
            </a:r>
            <a:r>
              <a:rPr lang="en-US" altLang="ko-KR" sz="1800" dirty="0"/>
              <a:t>a </a:t>
            </a:r>
            <a:r>
              <a:rPr lang="ko-KR" altLang="en-US" sz="1800" dirty="0"/>
              <a:t>값이 한 점으로 모이지 않고  위로 치솟아 </a:t>
            </a:r>
            <a:r>
              <a:rPr lang="ko-KR" altLang="en-US" sz="1800" dirty="0" smtClean="0"/>
              <a:t>버립니다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이동 거리를 정해주는 것이 바로 </a:t>
            </a:r>
            <a:r>
              <a:rPr lang="ko-KR" altLang="en-US" sz="1800" dirty="0" err="1" smtClean="0">
                <a:solidFill>
                  <a:srgbClr val="C00000"/>
                </a:solidFill>
              </a:rPr>
              <a:t>학습률</a:t>
            </a:r>
            <a:r>
              <a:rPr lang="en-US" altLang="ko-KR" sz="1800" dirty="0" smtClean="0">
                <a:solidFill>
                  <a:srgbClr val="C00000"/>
                </a:solidFill>
              </a:rPr>
              <a:t>(learning rate)</a:t>
            </a:r>
            <a:r>
              <a:rPr lang="ko-KR" altLang="en-US" sz="1800" dirty="0" smtClean="0"/>
              <a:t>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딥러닝에서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학습률의</a:t>
            </a:r>
            <a:r>
              <a:rPr lang="ko-KR" altLang="en-US" sz="1800" dirty="0"/>
              <a:t> 값을 적절히 바꾸면서 최적의 </a:t>
            </a:r>
            <a:r>
              <a:rPr lang="ko-KR" altLang="en-US" sz="1800" dirty="0" err="1"/>
              <a:t>학습률을</a:t>
            </a:r>
            <a:r>
              <a:rPr lang="ko-KR" altLang="en-US" sz="1800" dirty="0"/>
              <a:t> 찾는 것은 중요한 최적화 과정 중 하나입니다</a:t>
            </a:r>
            <a:r>
              <a:rPr lang="en-US" altLang="ko-KR" sz="1800" dirty="0"/>
              <a:t>..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026" y="6222468"/>
            <a:ext cx="665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C00000"/>
                </a:solidFill>
              </a:rPr>
              <a:t>학습률을</a:t>
            </a:r>
            <a:r>
              <a:rPr lang="ko-KR" altLang="en-US" sz="1400" b="1" dirty="0">
                <a:solidFill>
                  <a:srgbClr val="C00000"/>
                </a:solidFill>
              </a:rPr>
              <a:t> 너무 크게 잡으면 한 점으로 수렴하지 않고 발산한다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5" y="2720864"/>
            <a:ext cx="363855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9537" y="2923844"/>
            <a:ext cx="562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케라스는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학습률을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자동으로 조절해 줍니다</a:t>
            </a:r>
          </a:p>
        </p:txBody>
      </p:sp>
    </p:spTree>
    <p:extLst>
      <p:ext uri="{BB962C8B-B14F-4D97-AF65-F5344CB8AC3E}">
        <p14:creationId xmlns:p14="http://schemas.microsoft.com/office/powerpoint/2010/main" val="25228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코드 구현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오차의 변화에 따라 이차 함수 그래프를 만들고 적절한 </a:t>
            </a:r>
            <a:r>
              <a:rPr lang="ko-KR" altLang="en-US" sz="1800" dirty="0" err="1"/>
              <a:t>학습률을</a:t>
            </a:r>
            <a:r>
              <a:rPr lang="ko-KR" altLang="en-US" sz="1800" dirty="0"/>
              <a:t> 설정해 미분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인 지점을 구하는 것입니다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y </a:t>
            </a:r>
            <a:r>
              <a:rPr lang="ko-KR" altLang="en-US" sz="1800" dirty="0"/>
              <a:t>절편 </a:t>
            </a:r>
            <a:r>
              <a:rPr lang="en-US" altLang="ko-KR" sz="1800" dirty="0"/>
              <a:t>b</a:t>
            </a:r>
            <a:r>
              <a:rPr lang="ko-KR" altLang="en-US" sz="1800" dirty="0"/>
              <a:t>의 값도  </a:t>
            </a:r>
            <a:r>
              <a:rPr lang="en-US" altLang="ko-KR" sz="1800" dirty="0"/>
              <a:t>b </a:t>
            </a:r>
            <a:r>
              <a:rPr lang="ko-KR" altLang="en-US" sz="1800" dirty="0"/>
              <a:t>값이 너무 크면 오차도 함께 커지고 너무 작아도 오차가 커집니다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최적의 </a:t>
            </a:r>
            <a:r>
              <a:rPr lang="en-US" altLang="ko-KR" sz="1800" dirty="0"/>
              <a:t>b </a:t>
            </a:r>
            <a:r>
              <a:rPr lang="ko-KR" altLang="en-US" sz="1800" dirty="0"/>
              <a:t>값을 구할 때 역시 경사 </a:t>
            </a:r>
            <a:r>
              <a:rPr lang="ko-KR" altLang="en-US" sz="1800" dirty="0" err="1"/>
              <a:t>하강법을</a:t>
            </a:r>
            <a:r>
              <a:rPr lang="ko-KR" altLang="en-US" sz="1800" dirty="0"/>
              <a:t> 사용합니다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 smtClean="0">
                <a:solidFill>
                  <a:srgbClr val="C00000"/>
                </a:solidFill>
              </a:rPr>
              <a:t>GradientDescentOptimizer</a:t>
            </a:r>
            <a:r>
              <a:rPr lang="en-US" altLang="ko-KR" sz="1800" dirty="0">
                <a:solidFill>
                  <a:srgbClr val="C00000"/>
                </a:solidFill>
              </a:rPr>
              <a:t>() </a:t>
            </a:r>
            <a:r>
              <a:rPr lang="en-US" altLang="ko-KR" sz="1800" dirty="0"/>
              <a:t>: </a:t>
            </a:r>
            <a:r>
              <a:rPr lang="ko-KR" altLang="en-US" sz="1800" dirty="0"/>
              <a:t>경사 </a:t>
            </a:r>
            <a:r>
              <a:rPr lang="ko-KR" altLang="en-US" sz="1800" dirty="0" err="1"/>
              <a:t>하강법</a:t>
            </a:r>
            <a:r>
              <a:rPr lang="ko-KR" altLang="en-US" sz="1800" dirty="0"/>
              <a:t> 함수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텐서플로는</a:t>
            </a:r>
            <a:r>
              <a:rPr lang="ko-KR" altLang="en-US" sz="1800" dirty="0"/>
              <a:t> </a:t>
            </a:r>
            <a:r>
              <a:rPr lang="en-US" altLang="ko-KR" sz="1800" dirty="0"/>
              <a:t>session </a:t>
            </a:r>
            <a:r>
              <a:rPr lang="ko-KR" altLang="en-US" sz="1800" dirty="0"/>
              <a:t>함수를 이용해 구동에 필요한 리소스를 컴퓨터에 할당하고 이를 실행시킬 준비를 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Session</a:t>
            </a:r>
            <a:r>
              <a:rPr lang="ko-KR" altLang="en-US" sz="1800" dirty="0"/>
              <a:t>을 통해 구현될 함수를 </a:t>
            </a:r>
            <a:r>
              <a:rPr lang="ko-KR" altLang="en-US" sz="1800" dirty="0" err="1"/>
              <a:t>텐서플로에서는</a:t>
            </a:r>
            <a:r>
              <a:rPr lang="ko-KR" altLang="en-US" sz="1800" dirty="0"/>
              <a:t> ‘그래프’라고 부른다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Session</a:t>
            </a:r>
            <a:r>
              <a:rPr lang="ko-KR" altLang="en-US" sz="1800" dirty="0"/>
              <a:t>이 할당되면 </a:t>
            </a:r>
            <a:r>
              <a:rPr lang="en-US" altLang="ko-KR" sz="1800" dirty="0" err="1"/>
              <a:t>session.run</a:t>
            </a:r>
            <a:r>
              <a:rPr lang="en-US" altLang="ko-KR" sz="1800" dirty="0"/>
              <a:t>('</a:t>
            </a:r>
            <a:r>
              <a:rPr lang="ko-KR" altLang="en-US" sz="1800" dirty="0" err="1"/>
              <a:t>그래프명</a:t>
            </a:r>
            <a:r>
              <a:rPr lang="en-US" altLang="ko-KR" sz="1800" dirty="0"/>
              <a:t>')</a:t>
            </a:r>
            <a:r>
              <a:rPr lang="ko-KR" altLang="en-US" sz="1800" dirty="0"/>
              <a:t>의 형식으로 해당 함수를 실행시킵니다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/>
              <a:t>global_variables_initializer</a:t>
            </a:r>
            <a:r>
              <a:rPr lang="en-US" altLang="ko-KR" sz="1800" dirty="0"/>
              <a:t>() :  </a:t>
            </a:r>
            <a:r>
              <a:rPr lang="ko-KR" altLang="en-US" sz="1800" dirty="0"/>
              <a:t>변수를 초기화하는 함수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/>
              <a:t>gradient_decent</a:t>
            </a:r>
            <a:r>
              <a:rPr lang="en-US" altLang="ko-KR" sz="1800" dirty="0"/>
              <a:t> :  </a:t>
            </a:r>
            <a:r>
              <a:rPr lang="ko-KR" altLang="en-US" sz="1800" dirty="0"/>
              <a:t>총 필요한 수만큼 반복하여 실행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8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코드 구현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8512" y="1248960"/>
            <a:ext cx="8849374" cy="52899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단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기울기의 범위는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사이이며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사이에서 변하게 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대한 일차 방정식 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ax+b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식을 세운다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텐서플로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4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331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경사하강법</a:t>
            </a:r>
            <a:r>
              <a:rPr lang="en-US" altLang="ko-KR" sz="1800" b="1" dirty="0"/>
              <a:t>(gradient </a:t>
            </a:r>
            <a:r>
              <a:rPr lang="en-US" altLang="ko-KR" sz="1800" b="1" dirty="0" smtClean="0"/>
              <a:t>decent) </a:t>
            </a:r>
            <a:r>
              <a:rPr lang="ko-KR" altLang="en-US" sz="1800" b="1" dirty="0" smtClean="0"/>
              <a:t>코드 구현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8512" y="1248960"/>
            <a:ext cx="8849374" cy="3621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최소로 하는 값 찾기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텐서플로를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이용한 학습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512" y="5226518"/>
            <a:ext cx="10084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에포크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C00000"/>
                </a:solidFill>
              </a:rPr>
              <a:t>Epoch</a:t>
            </a:r>
            <a:r>
              <a:rPr lang="en-US" altLang="ko-KR" sz="1600" dirty="0"/>
              <a:t>)</a:t>
            </a:r>
            <a:r>
              <a:rPr lang="ko-KR" altLang="en-US" sz="1600" dirty="0"/>
              <a:t>는 입력 값에 대해 몇 번이나 반복하여 실험했는지를 나타냅니다</a:t>
            </a:r>
            <a:r>
              <a:rPr lang="en-US" altLang="ko-KR" sz="1600" dirty="0"/>
              <a:t>. 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065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경사 </a:t>
            </a:r>
            <a:r>
              <a:rPr lang="ko-KR" altLang="en-US" sz="1800" b="1" dirty="0" err="1" smtClean="0"/>
              <a:t>하강법으로</a:t>
            </a:r>
            <a:r>
              <a:rPr lang="ko-KR" altLang="en-US" sz="1800" b="1" dirty="0" smtClean="0"/>
              <a:t> 다중 </a:t>
            </a:r>
            <a:r>
              <a:rPr lang="ko-KR" altLang="en-US" sz="1800" b="1" dirty="0"/>
              <a:t>선형 </a:t>
            </a:r>
            <a:r>
              <a:rPr lang="ko-KR" altLang="en-US" sz="1800" b="1" dirty="0" smtClean="0"/>
              <a:t>회귀 구현 코드</a:t>
            </a:r>
            <a:endParaRPr lang="en-US" altLang="ko-KR" sz="18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76" y="1334556"/>
            <a:ext cx="6581675" cy="15188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557" y="1819593"/>
            <a:ext cx="2019300" cy="4095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52775" y="3100053"/>
            <a:ext cx="10200773" cy="34355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x1, x2,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단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기울기의 범위는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사이이며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y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절편은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0 ~ 100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사이에서 변하게 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경사 </a:t>
            </a:r>
            <a:r>
              <a:rPr lang="ko-KR" altLang="en-US" sz="1800" b="1" dirty="0" err="1"/>
              <a:t>하강법으로</a:t>
            </a:r>
            <a:r>
              <a:rPr lang="ko-KR" altLang="en-US" sz="1800" b="1" dirty="0"/>
              <a:t> 다중 선형 회귀 구현 코드</a:t>
            </a:r>
            <a:endParaRPr lang="en-US" altLang="ko-KR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2400" y="1338630"/>
            <a:ext cx="10961171" cy="5216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새로운 방정식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텐서플로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RMSE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최소로 하는 값 찾기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학습이 진행되는 부분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경사 </a:t>
            </a:r>
            <a:r>
              <a:rPr lang="ko-KR" altLang="en-US" sz="1800" b="1" dirty="0" err="1"/>
              <a:t>하강법으로</a:t>
            </a:r>
            <a:r>
              <a:rPr lang="ko-KR" altLang="en-US" sz="1800" b="1" dirty="0"/>
              <a:t> 다중 선형 회귀 구현 </a:t>
            </a:r>
            <a:r>
              <a:rPr lang="ko-KR" altLang="en-US" sz="1800" b="1" dirty="0" smtClean="0"/>
              <a:t>코드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18" y="1622559"/>
            <a:ext cx="5071179" cy="398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회귀</a:t>
            </a:r>
            <a:r>
              <a:rPr lang="en-US" altLang="ko-KR" sz="1800" b="1" dirty="0"/>
              <a:t>(logistic regression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로지스틱</a:t>
            </a:r>
            <a:r>
              <a:rPr lang="ko-KR" altLang="en-US" sz="1800" dirty="0"/>
              <a:t> 회귀는 선형 회귀와 마찬가지로 적절한 선을 그려가는 과정입니다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다만</a:t>
            </a:r>
            <a:r>
              <a:rPr lang="en-US" altLang="ko-KR" sz="1800" dirty="0"/>
              <a:t>, </a:t>
            </a:r>
            <a:r>
              <a:rPr lang="ko-KR" altLang="en-US" sz="1800" dirty="0"/>
              <a:t>직선이 아니라</a:t>
            </a:r>
            <a:r>
              <a:rPr lang="en-US" altLang="ko-KR" sz="1800" dirty="0"/>
              <a:t>, </a:t>
            </a:r>
            <a:r>
              <a:rPr lang="ko-KR" altLang="en-US" sz="1800" dirty="0"/>
              <a:t>참</a:t>
            </a:r>
            <a:r>
              <a:rPr lang="en-US" altLang="ko-KR" sz="1800" dirty="0"/>
              <a:t>(1)</a:t>
            </a:r>
            <a:r>
              <a:rPr lang="ko-KR" altLang="en-US" sz="1800" dirty="0"/>
              <a:t>과 거짓</a:t>
            </a:r>
            <a:r>
              <a:rPr lang="en-US" altLang="ko-KR" sz="1800" dirty="0"/>
              <a:t>(0) </a:t>
            </a:r>
            <a:r>
              <a:rPr lang="ko-KR" altLang="en-US" sz="1800" dirty="0"/>
              <a:t>사이를 구분하는 </a:t>
            </a:r>
            <a:r>
              <a:rPr lang="en-US" altLang="ko-KR" sz="1800" dirty="0"/>
              <a:t>S</a:t>
            </a:r>
            <a:r>
              <a:rPr lang="ko-KR" altLang="en-US" sz="1800" dirty="0"/>
              <a:t>자 형태의 선을 그어 주는 작업입니다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marL="457200" lvl="1" indent="0">
              <a:buNone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36" y="2066376"/>
            <a:ext cx="5905648" cy="10432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238" y="1936564"/>
            <a:ext cx="2592180" cy="13029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801" y="3948740"/>
            <a:ext cx="2817332" cy="13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시그모이드</a:t>
            </a:r>
            <a:r>
              <a:rPr lang="ko-KR" altLang="en-US" sz="1800" b="1" dirty="0"/>
              <a:t> 함수</a:t>
            </a:r>
            <a:r>
              <a:rPr lang="en-US" altLang="ko-KR" sz="1800" b="1" dirty="0"/>
              <a:t>(sigmoid function)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S</a:t>
            </a:r>
            <a:r>
              <a:rPr lang="ko-KR" altLang="en-US" sz="1800" dirty="0"/>
              <a:t>자 형태로 그래프가 그려지는 함수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e</a:t>
            </a:r>
            <a:r>
              <a:rPr lang="ko-KR" altLang="en-US" sz="1800" dirty="0"/>
              <a:t>는 자연 상수라고 불리는 무리수로 값은 </a:t>
            </a:r>
            <a:r>
              <a:rPr lang="en-US" altLang="ko-KR" sz="1800" dirty="0"/>
              <a:t>2.71828...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</a:t>
            </a:r>
            <a:r>
              <a:rPr lang="ko-KR" altLang="en-US" sz="1800" dirty="0"/>
              <a:t>는 그래프의 경사도를 결정합니다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a </a:t>
            </a:r>
            <a:r>
              <a:rPr lang="ko-KR" altLang="en-US" sz="1800" dirty="0"/>
              <a:t>값이 커지면 경사가 커지고 </a:t>
            </a:r>
            <a:r>
              <a:rPr lang="en-US" altLang="ko-KR" sz="1800" dirty="0"/>
              <a:t>a </a:t>
            </a:r>
            <a:r>
              <a:rPr lang="ko-KR" altLang="en-US" sz="1800" dirty="0"/>
              <a:t>값이 작아지면 경사가 </a:t>
            </a:r>
            <a:r>
              <a:rPr lang="ko-KR" altLang="en-US" sz="1800" dirty="0" smtClean="0"/>
              <a:t>작아집니다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b</a:t>
            </a:r>
            <a:r>
              <a:rPr lang="ko-KR" altLang="en-US" sz="1800" dirty="0"/>
              <a:t>는 그래프의 좌우 이동을 의미합니다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b </a:t>
            </a:r>
            <a:r>
              <a:rPr lang="ko-KR" altLang="en-US" sz="1800" dirty="0"/>
              <a:t>값이 크고 작아짐에 따라 그래프가 이동합니다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090" y="1235976"/>
            <a:ext cx="1552575" cy="533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098" y="2333351"/>
            <a:ext cx="3314203" cy="17237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591" y="4621054"/>
            <a:ext cx="3268968" cy="16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딥러닝</a:t>
            </a:r>
            <a:r>
              <a:rPr lang="en-US" altLang="ko-KR" sz="1800" b="1" dirty="0" smtClean="0"/>
              <a:t>(</a:t>
            </a:r>
            <a:r>
              <a:rPr lang="ko-KR" altLang="en-US" sz="1800" b="1" dirty="0"/>
              <a:t>심층학습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강화학습</a:t>
            </a:r>
            <a:r>
              <a:rPr lang="en-US" altLang="ko-KR" sz="1800" b="1" dirty="0"/>
              <a:t>) 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>
                <a:solidFill>
                  <a:srgbClr val="C00000"/>
                </a:solidFill>
              </a:rPr>
              <a:t>여러 층을 가진 </a:t>
            </a:r>
            <a:r>
              <a:rPr lang="ko-KR" altLang="en-US" sz="1600" dirty="0" smtClean="0">
                <a:solidFill>
                  <a:srgbClr val="C00000"/>
                </a:solidFill>
              </a:rPr>
              <a:t> 인공신경망을 </a:t>
            </a:r>
            <a:r>
              <a:rPr lang="ko-KR" altLang="en-US" sz="1600" dirty="0">
                <a:solidFill>
                  <a:srgbClr val="C00000"/>
                </a:solidFill>
              </a:rPr>
              <a:t>이용하여 </a:t>
            </a:r>
            <a:r>
              <a:rPr lang="ko-KR" altLang="en-US" sz="1600" dirty="0" err="1">
                <a:solidFill>
                  <a:srgbClr val="C00000"/>
                </a:solidFill>
              </a:rPr>
              <a:t>머신러닝을</a:t>
            </a:r>
            <a:r>
              <a:rPr lang="ko-KR" altLang="en-US" sz="1600" dirty="0">
                <a:solidFill>
                  <a:srgbClr val="C00000"/>
                </a:solidFill>
              </a:rPr>
              <a:t> 수행하는 </a:t>
            </a:r>
            <a:r>
              <a:rPr lang="ko-KR" altLang="en-US" sz="1600" dirty="0" smtClean="0">
                <a:solidFill>
                  <a:srgbClr val="C00000"/>
                </a:solidFill>
              </a:rPr>
              <a:t>것</a:t>
            </a:r>
            <a:endParaRPr lang="ko-KR" altLang="en-US" sz="1600" dirty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/>
              <a:t>인공신경망을 넓고 다층</a:t>
            </a:r>
            <a:r>
              <a:rPr lang="en-US" altLang="ko-KR" sz="1600" dirty="0"/>
              <a:t>(Deep)</a:t>
            </a:r>
            <a:r>
              <a:rPr lang="ko-KR" altLang="en-US" sz="1600" dirty="0"/>
              <a:t>으로 쌓으면 </a:t>
            </a:r>
            <a:r>
              <a:rPr lang="ko-KR" altLang="en-US" sz="1600" dirty="0" err="1"/>
              <a:t>딥러닝</a:t>
            </a:r>
            <a:r>
              <a:rPr lang="en-US" altLang="ko-KR" sz="1600" dirty="0"/>
              <a:t>(Deep-Learning</a:t>
            </a:r>
            <a:r>
              <a:rPr lang="en-US" altLang="ko-KR" sz="16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/>
              <a:t>신경망을 사용해 수많은 </a:t>
            </a:r>
            <a:r>
              <a:rPr lang="ko-KR" altLang="en-US" sz="1600" dirty="0"/>
              <a:t>데이터 속에서 어떤 패턴을 파악하고 이것을 통해 인간이 사물을 구분하듯이 컴퓨터가 데이터를 나누는 </a:t>
            </a:r>
            <a:r>
              <a:rPr lang="ko-KR" altLang="en-US" sz="1600" dirty="0" smtClean="0"/>
              <a:t>것 </a:t>
            </a:r>
            <a:r>
              <a:rPr lang="en-US" altLang="ko-KR" sz="1600" dirty="0" smtClean="0"/>
              <a:t>(</a:t>
            </a:r>
            <a:r>
              <a:rPr lang="ko-KR" altLang="en-US" sz="1600" dirty="0"/>
              <a:t>사물이나 데이터를 군집화 하거나 분류할 때 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/>
              <a:t>데이터 </a:t>
            </a:r>
            <a:r>
              <a:rPr lang="ko-KR" altLang="en-US" sz="1600" dirty="0"/>
              <a:t>자체를 컴퓨터에게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,  </a:t>
            </a:r>
            <a:r>
              <a:rPr lang="ko-KR" altLang="en-US" sz="1600" dirty="0" smtClean="0"/>
              <a:t>인공신경망 </a:t>
            </a:r>
            <a:r>
              <a:rPr lang="ko-KR" altLang="en-US" sz="1600" dirty="0"/>
              <a:t>구조를 사용하여 데이터 전체를 학습시킨다 </a:t>
            </a:r>
            <a:r>
              <a:rPr lang="en-US" altLang="ko-KR" sz="1600" dirty="0"/>
              <a:t>(</a:t>
            </a:r>
            <a:r>
              <a:rPr lang="ko-KR" altLang="en-US" sz="1600" dirty="0"/>
              <a:t>인간의 뇌에서 일어나는 의사결정 과정을 모방한 인공신경망</a:t>
            </a:r>
            <a:r>
              <a:rPr lang="en-US" altLang="ko-KR" sz="1600" dirty="0"/>
              <a:t>(Artificial Neural Network) </a:t>
            </a:r>
            <a:r>
              <a:rPr lang="ko-KR" altLang="en-US" sz="1600" dirty="0"/>
              <a:t>구조를 통해서 학습한다</a:t>
            </a:r>
            <a:r>
              <a:rPr lang="en-US" altLang="ko-KR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/>
              <a:t>예</a:t>
            </a:r>
            <a:r>
              <a:rPr lang="en-US" altLang="ko-KR" sz="1600" dirty="0"/>
              <a:t>]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컴퓨터에 개와 고양이 사진을 학습시켜 특정사진의 동물이 개인지 고양이인지 </a:t>
            </a:r>
            <a:r>
              <a:rPr lang="ko-KR" altLang="en-US" sz="1600" dirty="0" smtClean="0"/>
              <a:t>분류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(</a:t>
            </a:r>
            <a:r>
              <a:rPr lang="ko-KR" altLang="en-US" sz="1600" dirty="0" smtClean="0"/>
              <a:t>일반적인 </a:t>
            </a:r>
            <a:r>
              <a:rPr lang="ko-KR" altLang="en-US" sz="1600" dirty="0"/>
              <a:t>기계학습의 경우 개와 고양이의 구별되는 큰 특징들만 뽑아 컴퓨터에게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 </a:t>
            </a:r>
            <a:r>
              <a:rPr lang="ko-KR" altLang="en-US" sz="1600" dirty="0" err="1"/>
              <a:t>딥러닝은</a:t>
            </a:r>
            <a:r>
              <a:rPr lang="ko-KR" altLang="en-US" sz="1600" dirty="0"/>
              <a:t> 개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 사진 자체를 컴퓨터가 학습하도록 하는 </a:t>
            </a:r>
            <a:r>
              <a:rPr lang="ko-KR" altLang="en-US" sz="1600" dirty="0" smtClean="0"/>
              <a:t>것</a:t>
            </a:r>
            <a:endParaRPr lang="ko-KR" altLang="en-US" sz="16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5" y="3908421"/>
            <a:ext cx="4802298" cy="2813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561" y="4135394"/>
            <a:ext cx="5073210" cy="23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8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 err="1"/>
              <a:t>시그모이드</a:t>
            </a:r>
            <a:r>
              <a:rPr lang="ko-KR" altLang="en-US" sz="1800" dirty="0"/>
              <a:t> 함수</a:t>
            </a:r>
            <a:r>
              <a:rPr lang="en-US" altLang="ko-KR" sz="1800" dirty="0"/>
              <a:t>(sigmoid function)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89" y="1277829"/>
            <a:ext cx="4225490" cy="3567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3103" y="1608461"/>
            <a:ext cx="815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a</a:t>
            </a:r>
            <a:r>
              <a:rPr lang="ko-KR" altLang="en-US" sz="1600" dirty="0">
                <a:solidFill>
                  <a:srgbClr val="C00000"/>
                </a:solidFill>
              </a:rPr>
              <a:t>가 작아질수록 오차는 무한대로 커지지만</a:t>
            </a:r>
            <a:r>
              <a:rPr lang="en-US" altLang="ko-KR" sz="1600" dirty="0">
                <a:solidFill>
                  <a:srgbClr val="C00000"/>
                </a:solidFill>
              </a:rPr>
              <a:t>, a</a:t>
            </a:r>
            <a:r>
              <a:rPr lang="ko-KR" altLang="en-US" sz="1600" dirty="0">
                <a:solidFill>
                  <a:srgbClr val="C00000"/>
                </a:solidFill>
              </a:rPr>
              <a:t>가 커진다고 해서 오차가 무한대로 커지지는 않는다</a:t>
            </a:r>
            <a:r>
              <a:rPr lang="en-US" altLang="ko-KR" sz="1600" dirty="0">
                <a:solidFill>
                  <a:srgbClr val="C00000"/>
                </a:solidFill>
              </a:rPr>
              <a:t>.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197" y="3196784"/>
            <a:ext cx="4770920" cy="35246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26669" y="5026437"/>
            <a:ext cx="6906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b </a:t>
            </a:r>
            <a:r>
              <a:rPr lang="ko-KR" altLang="en-US" sz="1600" dirty="0">
                <a:solidFill>
                  <a:srgbClr val="C00000"/>
                </a:solidFill>
              </a:rPr>
              <a:t>값이 너무 작아지거나 커지면 오차도 무한대로 커진다</a:t>
            </a:r>
            <a:r>
              <a:rPr lang="en-US" altLang="ko-KR" sz="16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ko-KR" altLang="en-US" sz="1600" dirty="0">
                <a:solidFill>
                  <a:srgbClr val="C00000"/>
                </a:solidFill>
              </a:rPr>
              <a:t>이차 함수 그래프로 표현할 수 있습니다</a:t>
            </a:r>
            <a:r>
              <a:rPr lang="en-US" altLang="ko-KR" sz="1600" dirty="0">
                <a:solidFill>
                  <a:srgbClr val="C00000"/>
                </a:solidFill>
              </a:rPr>
              <a:t>.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1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 smtClean="0"/>
              <a:t>오차공식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시그모이드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함수에서 </a:t>
            </a:r>
            <a:r>
              <a:rPr lang="en-US" altLang="ko-KR" sz="1800" dirty="0"/>
              <a:t>a</a:t>
            </a:r>
            <a:r>
              <a:rPr lang="ko-KR" altLang="en-US" sz="1800" dirty="0"/>
              <a:t>와 </a:t>
            </a:r>
            <a:r>
              <a:rPr lang="en-US" altLang="ko-KR" sz="1800" dirty="0"/>
              <a:t>b</a:t>
            </a:r>
            <a:r>
              <a:rPr lang="ko-KR" altLang="en-US" sz="1800" dirty="0"/>
              <a:t>의 값은 경사 </a:t>
            </a:r>
            <a:r>
              <a:rPr lang="ko-KR" altLang="en-US" sz="1800" dirty="0" err="1"/>
              <a:t>하강법</a:t>
            </a:r>
            <a:r>
              <a:rPr lang="en-US" altLang="ko-KR" sz="1800" dirty="0"/>
              <a:t>(</a:t>
            </a:r>
            <a:r>
              <a:rPr lang="ko-KR" altLang="en-US" sz="1800" dirty="0"/>
              <a:t>오차를 구한 다음 오차가 작은 쪽으로 이동시키는 방법</a:t>
            </a:r>
            <a:r>
              <a:rPr lang="en-US" altLang="ko-KR" sz="1800" dirty="0"/>
              <a:t>)</a:t>
            </a:r>
            <a:r>
              <a:rPr lang="ko-KR" altLang="en-US" sz="1800" dirty="0"/>
              <a:t>으로 구합니다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시그모이드</a:t>
            </a:r>
            <a:r>
              <a:rPr lang="ko-KR" altLang="en-US" sz="1800" dirty="0"/>
              <a:t> 함수의 특징은 </a:t>
            </a:r>
            <a:r>
              <a:rPr lang="en-US" altLang="ko-KR" sz="1800" dirty="0"/>
              <a:t>y </a:t>
            </a:r>
            <a:r>
              <a:rPr lang="ko-KR" altLang="en-US" sz="1800" dirty="0"/>
              <a:t>값이 </a:t>
            </a:r>
            <a:r>
              <a:rPr lang="en-US" altLang="ko-KR" sz="1800" dirty="0"/>
              <a:t>0</a:t>
            </a:r>
            <a:r>
              <a:rPr lang="ko-KR" altLang="en-US" sz="1800" dirty="0"/>
              <a:t>과 </a:t>
            </a:r>
            <a:r>
              <a:rPr lang="en-US" altLang="ko-KR" sz="1800" dirty="0"/>
              <a:t>1 </a:t>
            </a:r>
            <a:r>
              <a:rPr lang="ko-KR" altLang="en-US" sz="1800" dirty="0"/>
              <a:t>사이 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실제 값이 </a:t>
            </a:r>
            <a:r>
              <a:rPr lang="en-US" altLang="ko-KR" sz="1800" dirty="0"/>
              <a:t>1</a:t>
            </a:r>
            <a:r>
              <a:rPr lang="ko-KR" altLang="en-US" sz="1800" dirty="0"/>
              <a:t>일 때 예측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가까워지면 오차가 커져야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실제 값이 </a:t>
            </a:r>
            <a:r>
              <a:rPr lang="en-US" altLang="ko-KR" sz="1800" dirty="0"/>
              <a:t>0</a:t>
            </a:r>
            <a:r>
              <a:rPr lang="ko-KR" altLang="en-US" sz="1800" dirty="0"/>
              <a:t>일 때 예측 값이 </a:t>
            </a:r>
            <a:r>
              <a:rPr lang="en-US" altLang="ko-KR" sz="1800" dirty="0"/>
              <a:t>1</a:t>
            </a:r>
            <a:r>
              <a:rPr lang="ko-KR" altLang="en-US" sz="1800" dirty="0"/>
              <a:t>에 가까워지는 경우에도 오차는 커져야 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123" y="2974550"/>
            <a:ext cx="3500137" cy="3370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7533" y="3459400"/>
            <a:ext cx="3971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예측 값이 </a:t>
            </a:r>
            <a:r>
              <a:rPr lang="en-US" altLang="ko-KR" sz="1600" dirty="0">
                <a:solidFill>
                  <a:srgbClr val="C00000"/>
                </a:solidFill>
              </a:rPr>
              <a:t>1</a:t>
            </a:r>
            <a:r>
              <a:rPr lang="ko-KR" altLang="en-US" sz="1600" dirty="0">
                <a:solidFill>
                  <a:srgbClr val="C00000"/>
                </a:solidFill>
              </a:rPr>
              <a:t>일 때 오차가 </a:t>
            </a:r>
            <a:r>
              <a:rPr lang="en-US" altLang="ko-KR" sz="1600" dirty="0">
                <a:solidFill>
                  <a:srgbClr val="C00000"/>
                </a:solidFill>
              </a:rPr>
              <a:t>0</a:t>
            </a:r>
            <a:r>
              <a:rPr lang="ko-KR" altLang="en-US" sz="1600" dirty="0">
                <a:solidFill>
                  <a:srgbClr val="C00000"/>
                </a:solidFill>
              </a:rPr>
              <a:t>이고</a:t>
            </a:r>
            <a:r>
              <a:rPr lang="en-US" altLang="ko-KR" sz="1600" dirty="0">
                <a:solidFill>
                  <a:srgbClr val="C00000"/>
                </a:solidFill>
              </a:rPr>
              <a:t>, </a:t>
            </a:r>
            <a:r>
              <a:rPr lang="ko-KR" altLang="en-US" sz="1600" dirty="0" smtClean="0">
                <a:solidFill>
                  <a:srgbClr val="C00000"/>
                </a:solidFill>
              </a:rPr>
              <a:t> 예측 </a:t>
            </a:r>
            <a:r>
              <a:rPr lang="ko-KR" altLang="en-US" sz="1600" dirty="0">
                <a:solidFill>
                  <a:srgbClr val="C00000"/>
                </a:solidFill>
              </a:rPr>
              <a:t>값이 </a:t>
            </a:r>
            <a:r>
              <a:rPr lang="en-US" altLang="ko-KR" sz="1600" dirty="0">
                <a:solidFill>
                  <a:srgbClr val="C00000"/>
                </a:solidFill>
              </a:rPr>
              <a:t>0</a:t>
            </a:r>
            <a:r>
              <a:rPr lang="ko-KR" altLang="en-US" sz="1600" dirty="0">
                <a:solidFill>
                  <a:srgbClr val="C00000"/>
                </a:solidFill>
              </a:rPr>
              <a:t>에 가까울수록 오차는 </a:t>
            </a:r>
            <a:r>
              <a:rPr lang="ko-KR" altLang="en-US" sz="1600" dirty="0" smtClean="0">
                <a:solidFill>
                  <a:srgbClr val="C00000"/>
                </a:solidFill>
              </a:rPr>
              <a:t>커지는 로그 </a:t>
            </a:r>
            <a:r>
              <a:rPr lang="ko-KR" altLang="en-US" sz="1600" dirty="0">
                <a:solidFill>
                  <a:srgbClr val="C00000"/>
                </a:solidFill>
              </a:rPr>
              <a:t>함수 </a:t>
            </a:r>
            <a:r>
              <a:rPr lang="ko-KR" altLang="en-US" sz="1600" dirty="0" smtClean="0">
                <a:solidFill>
                  <a:srgbClr val="C00000"/>
                </a:solidFill>
              </a:rPr>
              <a:t>그래프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r>
              <a:rPr lang="en-US" altLang="ko-KR" sz="1600" dirty="0"/>
              <a:t> -log h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2260" y="3163747"/>
            <a:ext cx="39718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예측 값이 </a:t>
            </a:r>
            <a:r>
              <a:rPr lang="en-US" altLang="ko-KR" sz="1600" dirty="0">
                <a:solidFill>
                  <a:srgbClr val="C00000"/>
                </a:solidFill>
              </a:rPr>
              <a:t>0</a:t>
            </a:r>
            <a:r>
              <a:rPr lang="ko-KR" altLang="en-US" sz="1600" dirty="0">
                <a:solidFill>
                  <a:srgbClr val="C00000"/>
                </a:solidFill>
              </a:rPr>
              <a:t>일 때 오차가 없고</a:t>
            </a:r>
            <a:r>
              <a:rPr lang="en-US" altLang="ko-KR" sz="1600" dirty="0">
                <a:solidFill>
                  <a:srgbClr val="C00000"/>
                </a:solidFill>
              </a:rPr>
              <a:t>, 1</a:t>
            </a:r>
            <a:r>
              <a:rPr lang="ko-KR" altLang="en-US" sz="1600" dirty="0">
                <a:solidFill>
                  <a:srgbClr val="C00000"/>
                </a:solidFill>
              </a:rPr>
              <a:t>에 가까워질수록 오차가 매우 </a:t>
            </a:r>
            <a:r>
              <a:rPr lang="ko-KR" altLang="en-US" sz="1600" dirty="0" smtClean="0">
                <a:solidFill>
                  <a:srgbClr val="C00000"/>
                </a:solidFill>
              </a:rPr>
              <a:t>커지는 로그 </a:t>
            </a:r>
            <a:r>
              <a:rPr lang="ko-KR" altLang="en-US" sz="1600" dirty="0">
                <a:solidFill>
                  <a:srgbClr val="C00000"/>
                </a:solidFill>
              </a:rPr>
              <a:t>함수 </a:t>
            </a:r>
            <a:r>
              <a:rPr lang="ko-KR" altLang="en-US" sz="1600" dirty="0" smtClean="0">
                <a:solidFill>
                  <a:srgbClr val="C00000"/>
                </a:solidFill>
              </a:rPr>
              <a:t>그래프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r>
              <a:rPr lang="en-US" altLang="ko-KR" sz="1600" dirty="0"/>
              <a:t>-log (1 - h)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 smtClean="0"/>
              <a:t>로그 함수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 y</a:t>
            </a:r>
            <a:r>
              <a:rPr lang="ko-KR" altLang="en-US" sz="1800" dirty="0"/>
              <a:t>의 실제 값이 </a:t>
            </a:r>
            <a:r>
              <a:rPr lang="en-US" altLang="ko-KR" sz="1800" dirty="0"/>
              <a:t>1</a:t>
            </a:r>
            <a:r>
              <a:rPr lang="ko-KR" altLang="en-US" sz="1800" dirty="0"/>
              <a:t>일 때 </a:t>
            </a:r>
            <a:r>
              <a:rPr lang="en-US" altLang="ko-KR" sz="1800" dirty="0"/>
              <a:t>-log h </a:t>
            </a:r>
            <a:r>
              <a:rPr lang="ko-KR" altLang="en-US" sz="1800" dirty="0"/>
              <a:t>그래프를 쓰고</a:t>
            </a:r>
            <a:r>
              <a:rPr lang="en-US" altLang="ko-KR" sz="1800" dirty="0"/>
              <a:t>, 0</a:t>
            </a:r>
            <a:r>
              <a:rPr lang="ko-KR" altLang="en-US" sz="1800" dirty="0"/>
              <a:t>일 때 </a:t>
            </a:r>
            <a:r>
              <a:rPr lang="en-US" altLang="ko-KR" sz="1800" dirty="0"/>
              <a:t>-log (1 - h) </a:t>
            </a:r>
            <a:r>
              <a:rPr lang="ko-KR" altLang="en-US" sz="1800" dirty="0"/>
              <a:t>그래프를 써야 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실제 값 </a:t>
            </a:r>
            <a:r>
              <a:rPr lang="en-US" altLang="ko-KR" sz="1800" dirty="0"/>
              <a:t>y</a:t>
            </a:r>
            <a:r>
              <a:rPr lang="ko-KR" altLang="en-US" sz="1800" dirty="0"/>
              <a:t>가 </a:t>
            </a:r>
            <a:r>
              <a:rPr lang="en-US" altLang="ko-KR" sz="1800" dirty="0"/>
              <a:t>1</a:t>
            </a:r>
            <a:r>
              <a:rPr lang="ko-KR" altLang="en-US" sz="1800" dirty="0"/>
              <a:t>이면 </a:t>
            </a:r>
            <a:r>
              <a:rPr lang="en-US" altLang="ko-KR" sz="1800" dirty="0"/>
              <a:t>B </a:t>
            </a:r>
            <a:r>
              <a:rPr lang="ko-KR" altLang="en-US" sz="1800" dirty="0"/>
              <a:t>부분이 없어집니다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반대로 </a:t>
            </a:r>
            <a:r>
              <a:rPr lang="en-US" altLang="ko-KR" sz="1800" dirty="0"/>
              <a:t>0</a:t>
            </a:r>
            <a:r>
              <a:rPr lang="ko-KR" altLang="en-US" sz="1800" dirty="0"/>
              <a:t>이면 </a:t>
            </a:r>
            <a:r>
              <a:rPr lang="en-US" altLang="ko-KR" sz="1800" dirty="0"/>
              <a:t>A </a:t>
            </a:r>
            <a:r>
              <a:rPr lang="ko-KR" altLang="en-US" sz="1800" dirty="0"/>
              <a:t>부분이 없어집니다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99" y="1671387"/>
            <a:ext cx="3067050" cy="723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965" y="3407693"/>
            <a:ext cx="38862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회귀 구현 </a:t>
            </a:r>
            <a:r>
              <a:rPr lang="ko-KR" altLang="en-US" sz="1800" b="1" dirty="0" smtClean="0"/>
              <a:t>코드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3525" y="1395663"/>
            <a:ext cx="10961171" cy="50715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정한다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y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시그모이드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함수의 방정식을 세운다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loss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를 구하는 함수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23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회귀 구현 </a:t>
            </a:r>
            <a:r>
              <a:rPr lang="ko-KR" altLang="en-US" sz="1800" b="1" dirty="0" smtClean="0"/>
              <a:t>코드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2629" y="1253558"/>
            <a:ext cx="11398318" cy="2750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loss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를 최소로 하는 값 찾기</a:t>
            </a:r>
          </a:p>
          <a:p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학습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04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여러 입력 값을 갖는 </a:t>
            </a: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회귀 코드 구현</a:t>
            </a:r>
            <a:endParaRPr lang="en-US" altLang="ko-KR" sz="1800" b="1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 err="1" smtClean="0"/>
              <a:t>tf.placeholder</a:t>
            </a:r>
            <a:r>
              <a:rPr lang="en-US" altLang="ko-KR" sz="1800" dirty="0" smtClean="0"/>
              <a:t>(‘</a:t>
            </a:r>
            <a:r>
              <a:rPr lang="ko-KR" altLang="en-US" sz="1800" dirty="0" err="1" smtClean="0"/>
              <a:t>데이터형</a:t>
            </a:r>
            <a:r>
              <a:rPr lang="ko-KR" altLang="en-US" sz="1800" dirty="0" smtClean="0"/>
              <a:t>’</a:t>
            </a:r>
            <a:r>
              <a:rPr lang="en-US" altLang="ko-KR" sz="1800" dirty="0" smtClean="0"/>
              <a:t>, ’</a:t>
            </a:r>
            <a:r>
              <a:rPr lang="ko-KR" altLang="en-US" sz="1800" dirty="0" smtClean="0"/>
              <a:t>행렬의 차원’</a:t>
            </a:r>
            <a:r>
              <a:rPr lang="en-US" altLang="ko-KR" sz="1800" dirty="0" smtClean="0"/>
              <a:t>, ’</a:t>
            </a:r>
            <a:r>
              <a:rPr lang="ko-KR" altLang="en-US" sz="1800" dirty="0" smtClean="0"/>
              <a:t>이름’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는 입력 값을 저장하는데 사용합니다</a:t>
            </a:r>
            <a:r>
              <a:rPr lang="en-US" altLang="ko-KR" sz="1800" dirty="0" smtClean="0"/>
              <a:t>..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 </a:t>
            </a:r>
            <a:r>
              <a:rPr lang="en-US" altLang="ko-KR" sz="1800" dirty="0"/>
              <a:t>a</a:t>
            </a:r>
            <a:r>
              <a:rPr lang="en-US" altLang="ko-KR" sz="1800" baseline="-25000" dirty="0"/>
              <a:t>1</a:t>
            </a:r>
            <a:r>
              <a:rPr lang="en-US" altLang="ko-KR" sz="1800" dirty="0"/>
              <a:t>x</a:t>
            </a:r>
            <a:r>
              <a:rPr lang="en-US" altLang="ko-KR" sz="1800" baseline="-25000" dirty="0"/>
              <a:t>1</a:t>
            </a:r>
            <a:r>
              <a:rPr lang="ko-KR" altLang="en-US" sz="1800" dirty="0"/>
              <a:t> </a:t>
            </a:r>
            <a:r>
              <a:rPr lang="en-US" altLang="ko-KR" sz="1800" dirty="0"/>
              <a:t>+ a</a:t>
            </a:r>
            <a:r>
              <a:rPr lang="en-US" altLang="ko-KR" sz="1800" baseline="-25000" dirty="0"/>
              <a:t>2</a:t>
            </a:r>
            <a:r>
              <a:rPr lang="en-US" altLang="ko-KR" sz="1800" dirty="0"/>
              <a:t>x</a:t>
            </a:r>
            <a:r>
              <a:rPr lang="en-US" altLang="ko-KR" sz="1800" baseline="-25000" dirty="0"/>
              <a:t>2</a:t>
            </a:r>
            <a:r>
              <a:rPr lang="ko-KR" altLang="en-US" sz="1800" dirty="0"/>
              <a:t>는 </a:t>
            </a:r>
            <a:r>
              <a:rPr lang="ko-KR" altLang="en-US" sz="1800" dirty="0" err="1"/>
              <a:t>행렬곱을</a:t>
            </a:r>
            <a:r>
              <a:rPr lang="ko-KR" altLang="en-US" sz="1800" dirty="0"/>
              <a:t> 이용해 </a:t>
            </a:r>
            <a:r>
              <a:rPr lang="en-US" altLang="ko-KR" sz="1800" dirty="0"/>
              <a:t>[a</a:t>
            </a:r>
            <a:r>
              <a:rPr lang="en-US" altLang="ko-KR" sz="1800" baseline="-25000" dirty="0"/>
              <a:t>1</a:t>
            </a:r>
            <a:r>
              <a:rPr lang="en-US" altLang="ko-KR" sz="1800" dirty="0"/>
              <a:t>, a] * [x</a:t>
            </a:r>
            <a:r>
              <a:rPr lang="en-US" altLang="ko-KR" sz="1800" baseline="-25000" dirty="0"/>
              <a:t>1</a:t>
            </a:r>
            <a:r>
              <a:rPr lang="en-US" altLang="ko-KR" sz="1800" dirty="0"/>
              <a:t>, x</a:t>
            </a:r>
            <a:r>
              <a:rPr lang="en-US" altLang="ko-KR" sz="1800" baseline="-25000" dirty="0"/>
              <a:t>2</a:t>
            </a:r>
            <a:r>
              <a:rPr lang="en-US" altLang="ko-KR" sz="1800" dirty="0"/>
              <a:t>]</a:t>
            </a:r>
            <a:r>
              <a:rPr lang="ko-KR" altLang="en-US" sz="1800" dirty="0"/>
              <a:t>로도 표현할 수 </a:t>
            </a:r>
            <a:r>
              <a:rPr lang="ko-KR" altLang="en-US" sz="1800" dirty="0" smtClean="0"/>
              <a:t>있습니다 </a:t>
            </a: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텐서플로에서는</a:t>
            </a:r>
            <a:r>
              <a:rPr lang="ko-KR" altLang="en-US" sz="1800" dirty="0"/>
              <a:t> </a:t>
            </a:r>
            <a:r>
              <a:rPr lang="en-US" altLang="ko-KR" sz="1800" dirty="0" err="1"/>
              <a:t>matmul</a:t>
            </a:r>
            <a:r>
              <a:rPr lang="en-US" altLang="ko-KR" sz="1800" dirty="0"/>
              <a:t>()</a:t>
            </a:r>
            <a:r>
              <a:rPr lang="ko-KR" altLang="en-US" sz="1800" dirty="0"/>
              <a:t> 함수를 이용해 </a:t>
            </a:r>
            <a:r>
              <a:rPr lang="ko-KR" altLang="en-US" sz="1800" dirty="0" err="1"/>
              <a:t>행렬곱을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적용합니다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텐서플로</a:t>
            </a:r>
            <a:r>
              <a:rPr lang="ko-KR" altLang="en-US" sz="1800" dirty="0"/>
              <a:t>  내장  </a:t>
            </a:r>
            <a:r>
              <a:rPr lang="en-US" altLang="ko-KR" sz="1800" dirty="0"/>
              <a:t>sigmoid() </a:t>
            </a:r>
            <a:r>
              <a:rPr lang="ko-KR" altLang="en-US" sz="1800" dirty="0"/>
              <a:t>함수 </a:t>
            </a:r>
            <a:r>
              <a:rPr lang="en-US" altLang="ko-KR" sz="1800" dirty="0"/>
              <a:t>- </a:t>
            </a:r>
            <a:r>
              <a:rPr lang="ko-KR" altLang="en-US" sz="1800" dirty="0" err="1"/>
              <a:t>시그모이드를</a:t>
            </a:r>
            <a:r>
              <a:rPr lang="ko-KR" altLang="en-US" sz="1800" dirty="0"/>
              <a:t> 계산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7398" y="2755098"/>
            <a:ext cx="10693667" cy="3799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tensorflow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tf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실행할 때마다 같은 결과를 출력하기 위한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seed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 설정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x, y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데이터 값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입력 값을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플레이스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홀더에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4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여러 입력 값을 갖는 </a:t>
            </a: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회귀 코드 구현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7398" y="1224412"/>
            <a:ext cx="10693667" cy="5330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기울기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와 바이어스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임의로 정함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[2,1]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의미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들어오는 값은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개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나가는 값은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개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y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시그모이드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함수의 방정식을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세움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오차를 구하는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함수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                                                               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</a:t>
            </a: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오차를 최소로 하는 값 찾기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학습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0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여러 입력 값을 갖는 </a:t>
            </a:r>
            <a:r>
              <a:rPr lang="ko-KR" altLang="en-US" sz="1800" b="1" dirty="0" err="1"/>
              <a:t>로지스틱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회귀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새로운 데이터에 대한 </a:t>
            </a:r>
            <a:r>
              <a:rPr lang="ko-KR" altLang="en-US" sz="1800" b="1" dirty="0" err="1" smtClean="0"/>
              <a:t>예측값</a:t>
            </a:r>
            <a:r>
              <a:rPr lang="ko-KR" altLang="en-US" sz="1800" b="1" dirty="0" smtClean="0"/>
              <a:t> 생성</a:t>
            </a:r>
            <a:r>
              <a:rPr lang="en-US" altLang="ko-KR" sz="1800" dirty="0" smtClean="0"/>
              <a:t> 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0133" y="1407562"/>
            <a:ext cx="10693667" cy="1489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[7, 6]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은 각각 공부한 시간과 과외 수업 횟수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퍼셉트론</a:t>
            </a:r>
            <a:r>
              <a:rPr lang="en-US" altLang="ko-KR" sz="1800" b="1" dirty="0"/>
              <a:t>(</a:t>
            </a:r>
            <a:r>
              <a:rPr lang="en-US" altLang="ko-KR" sz="1800" b="1" dirty="0" smtClean="0"/>
              <a:t>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뉴런과 </a:t>
            </a:r>
            <a:r>
              <a:rPr lang="ko-KR" altLang="en-US" sz="1800" dirty="0"/>
              <a:t>뉴런이 서로 새로운 연결을 만들기도 하고 필요에 따라 위치를 바꾸는 것처럼</a:t>
            </a:r>
            <a:r>
              <a:rPr lang="en-US" altLang="ko-KR" sz="1800" dirty="0"/>
              <a:t>, </a:t>
            </a:r>
            <a:r>
              <a:rPr lang="ko-KR" altLang="en-US" sz="1800" dirty="0"/>
              <a:t>여러 층의 </a:t>
            </a:r>
            <a:r>
              <a:rPr lang="ko-KR" altLang="en-US" sz="1800" dirty="0" err="1"/>
              <a:t>퍼셉트론을</a:t>
            </a:r>
            <a:r>
              <a:rPr lang="ko-KR" altLang="en-US" sz="1800" dirty="0"/>
              <a:t> 서로 연결시키고 복잡하게 조합하여 주어진 입력 값에 대한 판단을 하게 하는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퍼셉트론은</a:t>
            </a:r>
            <a:r>
              <a:rPr lang="ko-KR" altLang="en-US" sz="1800" dirty="0"/>
              <a:t> 입력 값과 활성화 함수를 사용해 출력 값을 다음으로 넘기는 가장 작은 신경망 단위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80" y="2252384"/>
            <a:ext cx="2076450" cy="476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168" y="2926120"/>
            <a:ext cx="3012673" cy="24823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928" y="3013659"/>
            <a:ext cx="5372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퍼셉트론</a:t>
            </a:r>
            <a:r>
              <a:rPr lang="en-US" altLang="ko-KR" sz="1800" b="1" dirty="0"/>
              <a:t>(perceptron)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가중합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입력 </a:t>
            </a:r>
            <a:r>
              <a:rPr lang="ko-KR" altLang="en-US" sz="1800" dirty="0"/>
              <a:t>값</a:t>
            </a:r>
            <a:r>
              <a:rPr lang="en-US" altLang="ko-KR" sz="1800" dirty="0"/>
              <a:t>(x)</a:t>
            </a:r>
            <a:r>
              <a:rPr lang="ko-KR" altLang="en-US" sz="1800" dirty="0"/>
              <a:t>과 가중치</a:t>
            </a:r>
            <a:r>
              <a:rPr lang="en-US" altLang="ko-KR" sz="1800" dirty="0"/>
              <a:t>(w)</a:t>
            </a:r>
            <a:r>
              <a:rPr lang="ko-KR" altLang="en-US" sz="1800" dirty="0"/>
              <a:t>의 곱을 모두 더한 </a:t>
            </a:r>
            <a:r>
              <a:rPr lang="ko-KR" altLang="en-US" sz="1800" dirty="0" smtClean="0"/>
              <a:t>값에 바이어스</a:t>
            </a:r>
            <a:r>
              <a:rPr lang="en-US" altLang="ko-KR" sz="1800" dirty="0"/>
              <a:t>(b)</a:t>
            </a:r>
            <a:r>
              <a:rPr lang="ko-KR" altLang="en-US" sz="1800" dirty="0"/>
              <a:t>를 더한 </a:t>
            </a:r>
            <a:r>
              <a:rPr lang="ko-KR" altLang="en-US" sz="1800" dirty="0" smtClean="0"/>
              <a:t>값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가중합의 </a:t>
            </a:r>
            <a:r>
              <a:rPr lang="ko-KR" altLang="en-US" sz="1800" dirty="0"/>
              <a:t>결과를 놓고 </a:t>
            </a:r>
            <a:r>
              <a:rPr lang="en-US" altLang="ko-KR" sz="1800" dirty="0"/>
              <a:t>1 </a:t>
            </a:r>
            <a:r>
              <a:rPr lang="ko-KR" altLang="en-US" sz="1800" dirty="0"/>
              <a:t>또는 </a:t>
            </a:r>
            <a:r>
              <a:rPr lang="en-US" altLang="ko-KR" sz="1800" dirty="0"/>
              <a:t>0</a:t>
            </a:r>
            <a:r>
              <a:rPr lang="ko-KR" altLang="en-US" sz="1800" dirty="0"/>
              <a:t>을 출력해서 다음으로 보냅니다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활성화 함수</a:t>
            </a:r>
            <a:r>
              <a:rPr lang="en-US" altLang="ko-KR" sz="1800" dirty="0"/>
              <a:t>(activation function) -  0</a:t>
            </a:r>
            <a:r>
              <a:rPr lang="ko-KR" altLang="en-US" sz="1800" dirty="0"/>
              <a:t>과 </a:t>
            </a:r>
            <a:r>
              <a:rPr lang="en-US" altLang="ko-KR" sz="1800" dirty="0"/>
              <a:t>1</a:t>
            </a:r>
            <a:r>
              <a:rPr lang="ko-KR" altLang="en-US" sz="1800" dirty="0"/>
              <a:t>을 판단하는 함수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40" y="2448827"/>
            <a:ext cx="3771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2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인공 지능과 머신 러닝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딥</a:t>
            </a:r>
            <a:r>
              <a:rPr lang="ko-KR" altLang="en-US" sz="1800" b="1" dirty="0"/>
              <a:t> 러닝의 차이점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딥러닝</a:t>
            </a:r>
            <a:r>
              <a:rPr lang="ko-KR" altLang="en-US" sz="1800" dirty="0"/>
              <a:t> 단계에서 군집화된 데이터를 분류 → </a:t>
            </a:r>
            <a:r>
              <a:rPr lang="ko-KR" altLang="en-US" sz="1800" dirty="0" err="1"/>
              <a:t>머신러닝</a:t>
            </a:r>
            <a:r>
              <a:rPr lang="ko-KR" altLang="en-US" sz="1800" dirty="0"/>
              <a:t> 단계를 거쳐 학습 → </a:t>
            </a:r>
            <a:r>
              <a:rPr lang="ko-KR" altLang="en-US" sz="1800" dirty="0" smtClean="0"/>
              <a:t>인공지능의 </a:t>
            </a:r>
            <a:r>
              <a:rPr lang="ko-KR" altLang="en-US" sz="1800" dirty="0"/>
              <a:t>단계에서는 어떤 판단이나 결과를 내는 과정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56" y="2469288"/>
            <a:ext cx="5566768" cy="316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1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XOR(exclusive </a:t>
            </a:r>
            <a:r>
              <a:rPr lang="en-US" altLang="ko-KR" sz="1800" b="1" dirty="0" smtClean="0"/>
              <a:t>OR) </a:t>
            </a:r>
            <a:r>
              <a:rPr lang="ko-KR" altLang="en-US" sz="1800" b="1" dirty="0" smtClean="0"/>
              <a:t>문제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45" y="1500622"/>
            <a:ext cx="1962150" cy="1819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1174" y="1579262"/>
            <a:ext cx="3801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직선의 한쪽 편에는 </a:t>
            </a:r>
            <a:r>
              <a:rPr lang="ko-KR" altLang="en-US" sz="1600" dirty="0" err="1">
                <a:solidFill>
                  <a:srgbClr val="C00000"/>
                </a:solidFill>
              </a:rPr>
              <a:t>검은점만</a:t>
            </a:r>
            <a:r>
              <a:rPr lang="ko-KR" altLang="en-US" sz="1600" dirty="0">
                <a:solidFill>
                  <a:srgbClr val="C00000"/>
                </a:solidFill>
              </a:rPr>
              <a:t> 있고</a:t>
            </a:r>
            <a:r>
              <a:rPr lang="en-US" altLang="ko-KR" sz="1600" dirty="0">
                <a:solidFill>
                  <a:srgbClr val="C00000"/>
                </a:solidFill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</a:rPr>
              <a:t>다른 한쪽에는 </a:t>
            </a:r>
            <a:r>
              <a:rPr lang="ko-KR" altLang="en-US" sz="1600" dirty="0" err="1">
                <a:solidFill>
                  <a:srgbClr val="C00000"/>
                </a:solidFill>
              </a:rPr>
              <a:t>흰점만</a:t>
            </a:r>
            <a:r>
              <a:rPr lang="ko-KR" altLang="en-US" sz="1600" dirty="0">
                <a:solidFill>
                  <a:srgbClr val="C00000"/>
                </a:solidFill>
              </a:rPr>
              <a:t> 있게끔 선을 그을 수 있을까요</a:t>
            </a:r>
            <a:r>
              <a:rPr lang="en-US" altLang="ko-KR" sz="1600" dirty="0">
                <a:solidFill>
                  <a:srgbClr val="C00000"/>
                </a:solidFill>
              </a:rPr>
              <a:t>?.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130" y="1376797"/>
            <a:ext cx="22669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XOR(exclusive OR) </a:t>
            </a:r>
            <a:r>
              <a:rPr lang="ko-KR" altLang="en-US" sz="1800" b="1" dirty="0"/>
              <a:t>문제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XOR(exclusive OR)  - </a:t>
            </a:r>
            <a:r>
              <a:rPr lang="ko-KR" altLang="en-US" sz="1800" dirty="0"/>
              <a:t>둘 중 하나만 </a:t>
            </a:r>
            <a:r>
              <a:rPr lang="en-US" altLang="ko-KR" sz="1800" dirty="0"/>
              <a:t>1</a:t>
            </a:r>
            <a:r>
              <a:rPr lang="ko-KR" altLang="en-US" sz="1800" dirty="0"/>
              <a:t>일 때 </a:t>
            </a:r>
            <a:r>
              <a:rPr lang="en-US" altLang="ko-KR" sz="1800" dirty="0"/>
              <a:t>1</a:t>
            </a:r>
            <a:r>
              <a:rPr lang="ko-KR" altLang="en-US" sz="1800" dirty="0"/>
              <a:t>이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결괏값이</a:t>
            </a:r>
            <a:r>
              <a:rPr lang="ko-KR" altLang="en-US" sz="1800" dirty="0"/>
              <a:t> </a:t>
            </a:r>
            <a:r>
              <a:rPr lang="en-US" altLang="ko-KR" sz="1800" dirty="0"/>
              <a:t>0</a:t>
            </a:r>
            <a:r>
              <a:rPr lang="ko-KR" altLang="en-US" sz="1800" dirty="0"/>
              <a:t>이면 </a:t>
            </a:r>
            <a:r>
              <a:rPr lang="ko-KR" altLang="en-US" sz="1800" dirty="0" err="1"/>
              <a:t>흰점으로</a:t>
            </a:r>
            <a:r>
              <a:rPr lang="en-US" altLang="ko-KR" sz="1800" dirty="0"/>
              <a:t>, 1</a:t>
            </a:r>
            <a:r>
              <a:rPr lang="ko-KR" altLang="en-US" sz="1800" dirty="0"/>
              <a:t>이면 </a:t>
            </a:r>
            <a:r>
              <a:rPr lang="ko-KR" altLang="en-US" sz="1800" dirty="0" err="1"/>
              <a:t>검은점으로</a:t>
            </a:r>
            <a:r>
              <a:rPr lang="ko-KR" altLang="en-US" sz="1800" dirty="0"/>
              <a:t> 각각 그래프로 좌표 평면에 표현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601" y="1166931"/>
            <a:ext cx="2106135" cy="30818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86" y="1913686"/>
            <a:ext cx="7505700" cy="2457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4258" y="4248752"/>
            <a:ext cx="75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AND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5011" y="4201859"/>
            <a:ext cx="75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OR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55764" y="4217165"/>
            <a:ext cx="75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XOR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0116" y="4810848"/>
            <a:ext cx="8216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</a:rPr>
              <a:t>AND</a:t>
            </a:r>
            <a:r>
              <a:rPr lang="ko-KR" altLang="en-US" sz="1600" dirty="0">
                <a:solidFill>
                  <a:srgbClr val="002060"/>
                </a:solidFill>
              </a:rPr>
              <a:t>와 </a:t>
            </a:r>
            <a:r>
              <a:rPr lang="en-US" altLang="ko-KR" sz="1600" dirty="0">
                <a:solidFill>
                  <a:srgbClr val="002060"/>
                </a:solidFill>
              </a:rPr>
              <a:t>OR </a:t>
            </a:r>
            <a:r>
              <a:rPr lang="ko-KR" altLang="en-US" sz="1600" dirty="0" err="1">
                <a:solidFill>
                  <a:srgbClr val="002060"/>
                </a:solidFill>
              </a:rPr>
              <a:t>게이트는</a:t>
            </a:r>
            <a:r>
              <a:rPr lang="ko-KR" altLang="en-US" sz="1600" dirty="0">
                <a:solidFill>
                  <a:srgbClr val="002060"/>
                </a:solidFill>
              </a:rPr>
              <a:t> 직선을 그어 </a:t>
            </a:r>
            <a:r>
              <a:rPr lang="ko-KR" altLang="en-US" sz="1600" dirty="0" err="1">
                <a:solidFill>
                  <a:srgbClr val="002060"/>
                </a:solidFill>
              </a:rPr>
              <a:t>결괏값이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r>
              <a:rPr lang="en-US" altLang="ko-KR" sz="1600" dirty="0">
                <a:solidFill>
                  <a:srgbClr val="002060"/>
                </a:solidFill>
              </a:rPr>
              <a:t>1</a:t>
            </a:r>
            <a:r>
              <a:rPr lang="ko-KR" altLang="en-US" sz="1600" dirty="0">
                <a:solidFill>
                  <a:srgbClr val="002060"/>
                </a:solidFill>
              </a:rPr>
              <a:t>인 값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 err="1">
                <a:solidFill>
                  <a:srgbClr val="002060"/>
                </a:solidFill>
              </a:rPr>
              <a:t>검은점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  <a:r>
              <a:rPr lang="ko-KR" altLang="en-US" sz="1600" dirty="0">
                <a:solidFill>
                  <a:srgbClr val="002060"/>
                </a:solidFill>
              </a:rPr>
              <a:t>을 구별할 수 있습니다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</a:p>
          <a:p>
            <a:r>
              <a:rPr lang="en-US" altLang="ko-KR" sz="1600" dirty="0">
                <a:solidFill>
                  <a:srgbClr val="002060"/>
                </a:solidFill>
              </a:rPr>
              <a:t>XOR</a:t>
            </a:r>
            <a:r>
              <a:rPr lang="ko-KR" altLang="en-US" sz="1600" dirty="0">
                <a:solidFill>
                  <a:srgbClr val="002060"/>
                </a:solidFill>
              </a:rPr>
              <a:t>의 경우 선을 그어 구분할 수 없습니다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XOR(exclusive OR) </a:t>
            </a:r>
            <a:r>
              <a:rPr lang="ko-KR" altLang="en-US" sz="1800" b="1" dirty="0"/>
              <a:t>문제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좌표 평면 자체에 변화를 주는 것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/>
              <a:t>XOR </a:t>
            </a:r>
            <a:r>
              <a:rPr lang="ko-KR" altLang="en-US" sz="1800" dirty="0"/>
              <a:t>문제를 해결하기 위해서 우리는 두 개의 </a:t>
            </a:r>
            <a:r>
              <a:rPr lang="ko-KR" altLang="en-US" sz="1800" dirty="0" err="1"/>
              <a:t>퍼셉트론을</a:t>
            </a:r>
            <a:r>
              <a:rPr lang="ko-KR" altLang="en-US" sz="1800" dirty="0"/>
              <a:t> 한 번에 계산할 수 있어야 합니다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은닉층</a:t>
            </a:r>
            <a:r>
              <a:rPr lang="en-US" altLang="ko-KR" sz="1800" dirty="0"/>
              <a:t>(hidden layer)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87" y="2395538"/>
            <a:ext cx="7040281" cy="2012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81" y="4526106"/>
            <a:ext cx="5169528" cy="21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퍼셉트론</a:t>
            </a:r>
            <a:r>
              <a:rPr lang="en-US" altLang="ko-KR" sz="1800" b="1" dirty="0"/>
              <a:t>(perceptron)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입력 값</a:t>
            </a:r>
            <a:r>
              <a:rPr lang="en-US" altLang="ko-KR" sz="1800" dirty="0"/>
              <a:t>(input)</a:t>
            </a:r>
            <a:r>
              <a:rPr lang="ko-KR" altLang="en-US" sz="1800" dirty="0"/>
              <a:t>을 놓고 </a:t>
            </a:r>
            <a:r>
              <a:rPr lang="ko-KR" altLang="en-US" sz="1800" dirty="0" smtClean="0"/>
              <a:t>파란색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위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과 빨간색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아래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의 </a:t>
            </a:r>
            <a:r>
              <a:rPr lang="ko-KR" altLang="en-US" sz="1800" dirty="0"/>
              <a:t>영역을 구분한다고 할 때</a:t>
            </a:r>
            <a:r>
              <a:rPr lang="en-US" altLang="ko-KR" sz="1800" dirty="0"/>
              <a:t>,  </a:t>
            </a:r>
            <a:r>
              <a:rPr lang="ko-KR" altLang="en-US" sz="1800" dirty="0" smtClean="0"/>
              <a:t>왼쪽은 어떤 </a:t>
            </a:r>
            <a:r>
              <a:rPr lang="ko-KR" altLang="en-US" sz="1800" dirty="0"/>
              <a:t>직선으로도 이를 해결할 수 없습니다</a:t>
            </a:r>
            <a:r>
              <a:rPr lang="en-US" altLang="ko-KR" sz="1800" dirty="0"/>
              <a:t>.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은닉층을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만들어 공간을 왜곡하면 두 영역을 가로지르는 선이 직선으로 </a:t>
            </a:r>
            <a:r>
              <a:rPr lang="ko-KR" altLang="en-US" sz="1800" dirty="0" smtClean="0"/>
              <a:t>바뀝니다</a:t>
            </a:r>
            <a:endParaRPr lang="en-US" altLang="ko-KR" sz="18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은닉층이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좌표 평면을 왜곡시키는 결과를 가져옵니다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98" y="3242446"/>
            <a:ext cx="4560771" cy="20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8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다층 </a:t>
            </a:r>
            <a:r>
              <a:rPr lang="ko-KR" altLang="en-US" sz="1800" b="1" dirty="0" err="1" smtClean="0"/>
              <a:t>퍼셉트론</a:t>
            </a:r>
            <a:r>
              <a:rPr lang="en-US" altLang="ko-KR" sz="1800" b="1" dirty="0"/>
              <a:t>(perceptron)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은닉층으로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퍼셉트론이</a:t>
            </a:r>
            <a:r>
              <a:rPr lang="ko-KR" altLang="en-US" sz="1800" dirty="0"/>
              <a:t> 각각 자신의 가중치</a:t>
            </a:r>
            <a:r>
              <a:rPr lang="en-US" altLang="ko-KR" sz="1800" dirty="0"/>
              <a:t>(w)</a:t>
            </a:r>
            <a:r>
              <a:rPr lang="ko-KR" altLang="en-US" sz="1800" dirty="0"/>
              <a:t>와 바이어스</a:t>
            </a:r>
            <a:r>
              <a:rPr lang="en-US" altLang="ko-KR" sz="1800" dirty="0"/>
              <a:t>(b) </a:t>
            </a:r>
            <a:r>
              <a:rPr lang="ko-KR" altLang="en-US" sz="1800" dirty="0"/>
              <a:t>값을 </a:t>
            </a:r>
            <a:r>
              <a:rPr lang="ko-KR" altLang="en-US" sz="1800" dirty="0" smtClean="0"/>
              <a:t>보내고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은닉층에서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모인 값이 한 번 더 </a:t>
            </a:r>
            <a:r>
              <a:rPr lang="ko-KR" altLang="en-US" sz="1800" dirty="0" err="1"/>
              <a:t>시그모이드</a:t>
            </a:r>
            <a:r>
              <a:rPr lang="ko-KR" altLang="en-US" sz="1800" dirty="0"/>
              <a:t> 함수</a:t>
            </a:r>
            <a:r>
              <a:rPr lang="en-US" altLang="ko-KR" sz="1800" dirty="0"/>
              <a:t>(</a:t>
            </a:r>
            <a:r>
              <a:rPr lang="ko-KR" altLang="en-US" sz="1800" dirty="0"/>
              <a:t>기호로 </a:t>
            </a:r>
            <a:r>
              <a:rPr lang="en-US" altLang="ko-KR" sz="1800" dirty="0"/>
              <a:t>σ </a:t>
            </a:r>
            <a:r>
              <a:rPr lang="ko-KR" altLang="en-US" sz="1800" dirty="0"/>
              <a:t>라고 표시합니다</a:t>
            </a:r>
            <a:r>
              <a:rPr lang="en-US" altLang="ko-KR" sz="1800" dirty="0"/>
              <a:t>)</a:t>
            </a:r>
            <a:r>
              <a:rPr lang="ko-KR" altLang="en-US" sz="1800" dirty="0"/>
              <a:t>를 이용해 최종 값으로 결과를 보냅니다</a:t>
            </a:r>
            <a:r>
              <a:rPr lang="en-US" altLang="ko-KR" sz="1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은닉층에</a:t>
            </a:r>
            <a:r>
              <a:rPr lang="ko-KR" altLang="en-US" sz="1800" dirty="0"/>
              <a:t> 모이는 중간 정거장을 </a:t>
            </a:r>
            <a:r>
              <a:rPr lang="ko-KR" altLang="en-US" sz="1800" dirty="0" err="1"/>
              <a:t>노드</a:t>
            </a:r>
            <a:r>
              <a:rPr lang="en-US" altLang="ko-KR" sz="1800" dirty="0"/>
              <a:t>(node)</a:t>
            </a:r>
            <a:r>
              <a:rPr lang="ko-KR" altLang="en-US" sz="1800" dirty="0"/>
              <a:t>라고 하며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(n1</a:t>
            </a:r>
            <a:r>
              <a:rPr lang="ko-KR" altLang="en-US" sz="1800" dirty="0"/>
              <a:t>과 </a:t>
            </a:r>
            <a:r>
              <a:rPr lang="en-US" altLang="ko-KR" sz="1800" dirty="0" smtClean="0"/>
              <a:t>n2)</a:t>
            </a: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은닉층의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노드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n1</a:t>
            </a:r>
            <a:r>
              <a:rPr lang="ko-KR" altLang="en-US" sz="1800" dirty="0"/>
              <a:t>과 </a:t>
            </a:r>
            <a:r>
              <a:rPr lang="en-US" altLang="ko-KR" sz="1800" dirty="0"/>
              <a:t>n2</a:t>
            </a:r>
            <a:r>
              <a:rPr lang="ko-KR" altLang="en-US" sz="1800" dirty="0"/>
              <a:t>의 값은 각각 단일 </a:t>
            </a:r>
            <a:r>
              <a:rPr lang="ko-KR" altLang="en-US" sz="1800" dirty="0" err="1"/>
              <a:t>퍼셉트론의</a:t>
            </a:r>
            <a:r>
              <a:rPr lang="ko-KR" altLang="en-US" sz="1800" dirty="0"/>
              <a:t> 값과 같습니다</a:t>
            </a:r>
            <a:r>
              <a:rPr lang="en-US" altLang="ko-KR" sz="1800" dirty="0" smtClean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566" y="3108960"/>
            <a:ext cx="4351012" cy="34579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98" y="3247935"/>
            <a:ext cx="2752725" cy="828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97052" y="4288228"/>
            <a:ext cx="5091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두 식의 </a:t>
            </a:r>
            <a:r>
              <a:rPr lang="ko-KR" altLang="en-US" sz="1600" dirty="0" err="1">
                <a:solidFill>
                  <a:srgbClr val="002060"/>
                </a:solidFill>
              </a:rPr>
              <a:t>결괏값이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출력층으로</a:t>
            </a:r>
            <a:r>
              <a:rPr lang="ko-KR" altLang="en-US" sz="1600" dirty="0">
                <a:solidFill>
                  <a:srgbClr val="002060"/>
                </a:solidFill>
              </a:rPr>
              <a:t> 보내집니다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solidFill>
                  <a:srgbClr val="002060"/>
                </a:solidFill>
              </a:rPr>
              <a:t>출력층에서는</a:t>
            </a:r>
            <a:r>
              <a:rPr lang="ko-KR" altLang="en-US" sz="1600" dirty="0" smtClean="0">
                <a:solidFill>
                  <a:srgbClr val="002060"/>
                </a:solidFill>
              </a:rPr>
              <a:t> </a:t>
            </a:r>
            <a:r>
              <a:rPr lang="ko-KR" altLang="en-US" sz="1600" dirty="0" err="1" smtClean="0">
                <a:solidFill>
                  <a:srgbClr val="002060"/>
                </a:solidFill>
              </a:rPr>
              <a:t>시그모이드</a:t>
            </a:r>
            <a:r>
              <a:rPr lang="ko-KR" altLang="en-US" sz="1600" dirty="0" smtClean="0">
                <a:solidFill>
                  <a:srgbClr val="002060"/>
                </a:solidFill>
              </a:rPr>
              <a:t> </a:t>
            </a:r>
            <a:r>
              <a:rPr lang="ko-KR" altLang="en-US" sz="1600" dirty="0">
                <a:solidFill>
                  <a:srgbClr val="002060"/>
                </a:solidFill>
              </a:rPr>
              <a:t>함수를 통해 </a:t>
            </a:r>
            <a:r>
              <a:rPr lang="en-US" altLang="ko-KR" sz="1600" dirty="0">
                <a:solidFill>
                  <a:srgbClr val="002060"/>
                </a:solidFill>
              </a:rPr>
              <a:t>y </a:t>
            </a:r>
            <a:r>
              <a:rPr lang="ko-KR" altLang="en-US" sz="1600" dirty="0">
                <a:solidFill>
                  <a:srgbClr val="002060"/>
                </a:solidFill>
              </a:rPr>
              <a:t>값이 정해집니다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047" y="5330843"/>
            <a:ext cx="28670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 </a:t>
            </a:r>
            <a:r>
              <a:rPr lang="ko-KR" altLang="en-US" sz="1800" b="1" dirty="0"/>
              <a:t>문제의 </a:t>
            </a:r>
            <a:r>
              <a:rPr lang="ko-KR" altLang="en-US" sz="1800" b="1" dirty="0" smtClean="0"/>
              <a:t>해결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16" y="1625466"/>
            <a:ext cx="3343275" cy="1143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06" y="3244018"/>
            <a:ext cx="3906693" cy="3100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035" y="2085072"/>
            <a:ext cx="6368607" cy="37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 </a:t>
            </a:r>
            <a:r>
              <a:rPr lang="ko-KR" altLang="en-US" sz="1800" b="1" dirty="0"/>
              <a:t>문제의 해결 </a:t>
            </a:r>
            <a:r>
              <a:rPr lang="ko-KR" altLang="en-US" sz="1800" b="1" dirty="0" smtClean="0"/>
              <a:t>코드 구현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0133" y="1224411"/>
            <a:ext cx="10693667" cy="5397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 import </a:t>
            </a:r>
            <a:r>
              <a:rPr lang="en-US" altLang="ko-KR" sz="1600" b="1" dirty="0" err="1">
                <a:solidFill>
                  <a:srgbClr val="002060"/>
                </a:solidFill>
              </a:rPr>
              <a:t>numpy</a:t>
            </a:r>
            <a:r>
              <a:rPr lang="en-US" altLang="ko-KR" sz="1600" b="1" dirty="0">
                <a:solidFill>
                  <a:srgbClr val="002060"/>
                </a:solidFill>
              </a:rPr>
              <a:t> as </a:t>
            </a:r>
            <a:r>
              <a:rPr lang="en-US" altLang="ko-KR" sz="1600" b="1" dirty="0" err="1">
                <a:solidFill>
                  <a:srgbClr val="002060"/>
                </a:solidFill>
              </a:rPr>
              <a:t>np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가중치와 바이어스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퍼셉트론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NAND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3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XOR </a:t>
            </a:r>
            <a:r>
              <a:rPr lang="ko-KR" altLang="en-US" sz="1800" b="1" dirty="0"/>
              <a:t>문제의 해결 </a:t>
            </a:r>
            <a:r>
              <a:rPr lang="ko-KR" altLang="en-US" sz="1800" b="1" dirty="0" smtClean="0"/>
              <a:t>코드 구현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0133" y="1397937"/>
            <a:ext cx="10693667" cy="4309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OR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AND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XOR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게이트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x1, x2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번갈아 대입해 가며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최종값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8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오차 </a:t>
            </a:r>
            <a:r>
              <a:rPr lang="ko-KR" altLang="en-US" sz="1800" b="1" dirty="0" err="1" smtClean="0"/>
              <a:t>역전파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신경망 내부의 가중치는 오차 </a:t>
            </a:r>
            <a:r>
              <a:rPr lang="ko-KR" altLang="en-US" sz="1800" dirty="0" err="1"/>
              <a:t>역전파</a:t>
            </a:r>
            <a:r>
              <a:rPr lang="ko-KR" altLang="en-US" sz="1800" dirty="0"/>
              <a:t> 방법을 사용해 수정합니다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임의의 가중치를 선언하고 최소 </a:t>
            </a:r>
            <a:r>
              <a:rPr lang="ko-KR" altLang="en-US" sz="1800" dirty="0" err="1"/>
              <a:t>제곱법을</a:t>
            </a:r>
            <a:r>
              <a:rPr lang="ko-KR" altLang="en-US" sz="1800" dirty="0"/>
              <a:t> 이용해 오차를 구한 뒤 이 오차가 최소인 지점으로 계속해서 조금씩 이동시킵니다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오차가 최소가 되는 점</a:t>
            </a:r>
            <a:r>
              <a:rPr lang="en-US" altLang="ko-KR" sz="1800" dirty="0"/>
              <a:t>(</a:t>
            </a:r>
            <a:r>
              <a:rPr lang="ko-KR" altLang="en-US" sz="1800" dirty="0"/>
              <a:t>미분했을 때 기울기가 </a:t>
            </a:r>
            <a:r>
              <a:rPr lang="en-US" altLang="ko-KR" sz="1800" dirty="0"/>
              <a:t>0</a:t>
            </a:r>
            <a:r>
              <a:rPr lang="ko-KR" altLang="en-US" sz="1800" dirty="0"/>
              <a:t>이 되는 지점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이 우리가 </a:t>
            </a:r>
            <a:r>
              <a:rPr lang="ko-KR" altLang="en-US" sz="1800" dirty="0"/>
              <a:t>알고자 하는 답입니다</a:t>
            </a:r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65" y="3262963"/>
            <a:ext cx="4294176" cy="23831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85" y="3078906"/>
            <a:ext cx="5687629" cy="25672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0982" y="5842737"/>
            <a:ext cx="417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단일 </a:t>
            </a:r>
            <a:r>
              <a:rPr lang="ko-KR" altLang="en-US" sz="1600" dirty="0" err="1">
                <a:solidFill>
                  <a:srgbClr val="C00000"/>
                </a:solidFill>
              </a:rPr>
              <a:t>퍼셉트론에서의</a:t>
            </a:r>
            <a:r>
              <a:rPr lang="ko-KR" altLang="en-US" sz="1600" dirty="0">
                <a:solidFill>
                  <a:srgbClr val="C00000"/>
                </a:solidFill>
              </a:rPr>
              <a:t> 오차 수정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09241" y="5844609"/>
            <a:ext cx="4172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다층 </a:t>
            </a:r>
            <a:r>
              <a:rPr lang="ko-KR" altLang="en-US" sz="1600" dirty="0" err="1">
                <a:solidFill>
                  <a:srgbClr val="C00000"/>
                </a:solidFill>
              </a:rPr>
              <a:t>퍼셉트론에서의</a:t>
            </a:r>
            <a:r>
              <a:rPr lang="ko-KR" altLang="en-US" sz="1600" dirty="0">
                <a:solidFill>
                  <a:srgbClr val="C00000"/>
                </a:solidFill>
              </a:rPr>
              <a:t> 오차 수정</a:t>
            </a:r>
          </a:p>
        </p:txBody>
      </p:sp>
    </p:spTree>
    <p:extLst>
      <p:ext uri="{BB962C8B-B14F-4D97-AF65-F5344CB8AC3E}">
        <p14:creationId xmlns:p14="http://schemas.microsoft.com/office/powerpoint/2010/main" val="26981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오차 </a:t>
            </a:r>
            <a:r>
              <a:rPr lang="ko-KR" altLang="en-US" sz="1800" b="1" dirty="0" err="1"/>
              <a:t>역전파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(back </a:t>
            </a:r>
            <a:r>
              <a:rPr lang="en-US" altLang="ko-KR" sz="1800" b="1" dirty="0" smtClean="0"/>
              <a:t>propagation)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다층 </a:t>
            </a:r>
            <a:r>
              <a:rPr lang="ko-KR" altLang="en-US" sz="1800" dirty="0" err="1"/>
              <a:t>퍼셉트론에서의</a:t>
            </a:r>
            <a:r>
              <a:rPr lang="ko-KR" altLang="en-US" sz="1800" dirty="0"/>
              <a:t> 최적화 </a:t>
            </a:r>
            <a:r>
              <a:rPr lang="ko-KR" altLang="en-US" sz="1800" dirty="0" smtClean="0"/>
              <a:t>과정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가중치에서 기울기를 빼도 값의 변화가 없을 때까지 계속해서 가중치 수정 작업을 반복하는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출력층으로부터</a:t>
            </a:r>
            <a:r>
              <a:rPr lang="ko-KR" altLang="en-US" sz="1800" dirty="0"/>
              <a:t> 하나씩 앞으로 되돌아가며 각 층의 가중치를 수정하는 방법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가중치를 수정하려면 미분 값</a:t>
            </a:r>
            <a:r>
              <a:rPr lang="en-US" altLang="ko-KR" sz="1800" dirty="0"/>
              <a:t>, </a:t>
            </a:r>
            <a:r>
              <a:rPr lang="ko-KR" altLang="en-US" sz="1800" dirty="0"/>
              <a:t>즉 기울기가 </a:t>
            </a:r>
            <a:r>
              <a:rPr lang="ko-KR" altLang="en-US" sz="1800" dirty="0" smtClean="0"/>
              <a:t>필요합니다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0" y="2983933"/>
            <a:ext cx="4133850" cy="1190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842" y="4576440"/>
            <a:ext cx="4687503" cy="33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2060"/>
                </a:solidFill>
              </a:rPr>
              <a:t>편미분</a:t>
            </a:r>
            <a:r>
              <a:rPr lang="ko-KR" altLang="en-US" sz="1600" dirty="0">
                <a:solidFill>
                  <a:srgbClr val="002060"/>
                </a:solidFill>
              </a:rPr>
              <a:t> 기호 ∂</a:t>
            </a:r>
            <a:r>
              <a:rPr lang="en-US" altLang="ko-KR" sz="1600" dirty="0">
                <a:solidFill>
                  <a:srgbClr val="002060"/>
                </a:solidFill>
              </a:rPr>
              <a:t>(partial, </a:t>
            </a:r>
            <a:r>
              <a:rPr lang="ko-KR" altLang="en-US" sz="1600" dirty="0" err="1" smtClean="0">
                <a:solidFill>
                  <a:srgbClr val="002060"/>
                </a:solidFill>
              </a:rPr>
              <a:t>파셜</a:t>
            </a:r>
            <a:r>
              <a:rPr lang="en-US" altLang="ko-KR" sz="1600" dirty="0" smtClean="0">
                <a:solidFill>
                  <a:srgbClr val="002060"/>
                </a:solidFill>
              </a:rPr>
              <a:t>)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87" y="2822966"/>
            <a:ext cx="3972226" cy="35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4852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smtClean="0"/>
              <a:t>AI</a:t>
            </a:r>
            <a:r>
              <a:rPr lang="ko-KR" altLang="en-US" sz="1800" b="1" dirty="0"/>
              <a:t>의 </a:t>
            </a:r>
            <a:r>
              <a:rPr lang="ko-KR" altLang="en-US" sz="1800" b="1" dirty="0" smtClean="0"/>
              <a:t>패러다임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심볼릭</a:t>
            </a:r>
            <a:r>
              <a:rPr lang="ko-KR" altLang="en-US" sz="1800" dirty="0"/>
              <a:t> </a:t>
            </a:r>
            <a:r>
              <a:rPr lang="en-US" altLang="ko-KR" sz="1800" dirty="0"/>
              <a:t>AI</a:t>
            </a:r>
            <a:r>
              <a:rPr lang="ko-KR" altLang="en-US" sz="1800" dirty="0"/>
              <a:t>의 </a:t>
            </a:r>
            <a:r>
              <a:rPr lang="ko-KR" altLang="en-US" sz="1800" dirty="0" smtClean="0"/>
              <a:t>패러다임 </a:t>
            </a:r>
            <a:r>
              <a:rPr lang="en-US" altLang="ko-KR" sz="1800" dirty="0" smtClean="0"/>
              <a:t>- </a:t>
            </a:r>
            <a:r>
              <a:rPr lang="ko-KR" altLang="en-US" sz="1800" dirty="0"/>
              <a:t>규칙</a:t>
            </a:r>
            <a:r>
              <a:rPr lang="en-US" altLang="ko-KR" sz="1800" dirty="0"/>
              <a:t>(</a:t>
            </a:r>
            <a:r>
              <a:rPr lang="ko-KR" altLang="en-US" sz="1800" dirty="0"/>
              <a:t>프로그램</a:t>
            </a:r>
            <a:r>
              <a:rPr lang="en-US" altLang="ko-KR" sz="1800" dirty="0"/>
              <a:t>)</a:t>
            </a:r>
            <a:r>
              <a:rPr lang="ko-KR" altLang="en-US" sz="1800" dirty="0"/>
              <a:t>과 이 규칙에 따라 처리될 데이터를 입력하면 해답이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 </a:t>
            </a:r>
            <a:r>
              <a:rPr lang="en-US" altLang="ko-KR" sz="1800" dirty="0"/>
              <a:t>- </a:t>
            </a:r>
            <a:r>
              <a:rPr lang="ko-KR" altLang="en-US" sz="1800" dirty="0"/>
              <a:t>데이터와 데이터로부터 기대되는 해답을 입력하면 규칙이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머신러닝은</a:t>
            </a:r>
            <a:r>
              <a:rPr lang="ko-KR" altLang="en-US" sz="1800" dirty="0"/>
              <a:t> 데이터에서 통계적 구조를 찾아 그 작업을 자동화하기 위한 규칙을 만들어 냅니다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>(</a:t>
            </a:r>
            <a:r>
              <a:rPr lang="ko-KR" altLang="en-US" sz="1800" dirty="0" smtClean="0">
                <a:solidFill>
                  <a:srgbClr val="C00000"/>
                </a:solidFill>
              </a:rPr>
              <a:t>학습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 모델은 입력 데이터를 기반으로 기대 출력에 가깝게 만드는 유용한 표현</a:t>
            </a:r>
            <a:r>
              <a:rPr lang="en-US" altLang="ko-KR" sz="1800" dirty="0"/>
              <a:t>(representation)</a:t>
            </a:r>
            <a:r>
              <a:rPr lang="ko-KR" altLang="en-US" sz="1800" dirty="0"/>
              <a:t>을 학습하는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러닝에서의 학습</a:t>
            </a:r>
            <a:r>
              <a:rPr lang="en-US" altLang="ko-KR" sz="1800" dirty="0"/>
              <a:t>(Learning)</a:t>
            </a:r>
            <a:r>
              <a:rPr lang="ko-KR" altLang="en-US" sz="1800" dirty="0"/>
              <a:t>이란 더 나은 표현을 찾는 자동화된 과정입니다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모든 머신 러닝 알고리즘은 주어진 작업을 위해 데이터를 더 유용한 표현으로 바꾸는 이런 변환을 자동으로 찾습니다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 연산 </a:t>
            </a:r>
            <a:r>
              <a:rPr lang="en-US" altLang="ko-KR" sz="1800" dirty="0"/>
              <a:t>- </a:t>
            </a:r>
            <a:r>
              <a:rPr lang="ko-KR" altLang="en-US" sz="1800" dirty="0"/>
              <a:t>선형 투영</a:t>
            </a:r>
            <a:r>
              <a:rPr lang="en-US" altLang="ko-KR" sz="1800" dirty="0"/>
              <a:t>(linear projection)(</a:t>
            </a:r>
            <a:r>
              <a:rPr lang="ko-KR" altLang="en-US" sz="1800" dirty="0"/>
              <a:t>정보를 잃을 수 있음</a:t>
            </a:r>
            <a:r>
              <a:rPr lang="en-US" altLang="ko-KR" sz="1800" dirty="0"/>
              <a:t>),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이동</a:t>
            </a:r>
            <a:r>
              <a:rPr lang="en-US" altLang="ko-KR" sz="1800" dirty="0"/>
              <a:t>(translation),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비선형 </a:t>
            </a:r>
            <a:r>
              <a:rPr lang="ko-KR" altLang="en-US" sz="1800" dirty="0"/>
              <a:t>연산</a:t>
            </a:r>
            <a:r>
              <a:rPr lang="en-US" altLang="ko-KR" sz="1800" dirty="0"/>
              <a:t>(</a:t>
            </a:r>
            <a:r>
              <a:rPr lang="ko-KR" altLang="en-US" sz="1800" dirty="0"/>
              <a:t>예를 들어 </a:t>
            </a:r>
            <a:r>
              <a:rPr lang="en-US" altLang="ko-KR" sz="1800" dirty="0"/>
              <a:t>x &gt; 0</a:t>
            </a:r>
            <a:r>
              <a:rPr lang="ko-KR" altLang="en-US" sz="1800" dirty="0"/>
              <a:t>인 모든 포인트를 선택하는 것</a:t>
            </a:r>
            <a:r>
              <a:rPr lang="en-US" altLang="ko-KR" sz="1800" dirty="0"/>
              <a:t>) </a:t>
            </a:r>
            <a:r>
              <a:rPr lang="ko-KR" altLang="en-US" sz="1800" dirty="0"/>
              <a:t>등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가설 공간</a:t>
            </a:r>
            <a:r>
              <a:rPr lang="en-US" altLang="ko-KR" sz="1800" dirty="0"/>
              <a:t>(hypothesis space)</a:t>
            </a:r>
            <a:r>
              <a:rPr lang="ko-KR" altLang="en-US" sz="1800" dirty="0"/>
              <a:t>이라 부르는 미리 정의된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연산의 </a:t>
            </a:r>
            <a:r>
              <a:rPr lang="ko-KR" altLang="en-US" sz="1800" dirty="0"/>
              <a:t>모음들을 자세히 조사하는 것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머신 러닝은 가능성 있는 공간을 사전에 정의하고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피드백 </a:t>
            </a:r>
            <a:r>
              <a:rPr lang="ko-KR" altLang="en-US" sz="1800" dirty="0"/>
              <a:t>신호의 도움을 받아 입력 데이터에 대한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유용한 </a:t>
            </a:r>
            <a:r>
              <a:rPr lang="ko-KR" altLang="en-US" sz="1800" dirty="0"/>
              <a:t>변환을 찾는 </a:t>
            </a:r>
            <a:r>
              <a:rPr lang="ko-KR" altLang="en-US" sz="1800" dirty="0" smtClean="0"/>
              <a:t>것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204" y="4298840"/>
            <a:ext cx="4292866" cy="2240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2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활성화 함수 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기울기 소실 문제 </a:t>
            </a:r>
            <a:r>
              <a:rPr lang="ko-KR" altLang="en-US" sz="1800" b="1" dirty="0" smtClean="0"/>
              <a:t>해결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활성화 함수 </a:t>
            </a:r>
            <a:r>
              <a:rPr lang="ko-KR" altLang="en-US" sz="1800" dirty="0" err="1" smtClean="0"/>
              <a:t>시그모이드는</a:t>
            </a:r>
            <a:r>
              <a:rPr lang="ko-KR" altLang="en-US" sz="1800" dirty="0" smtClean="0"/>
              <a:t> 층이 </a:t>
            </a:r>
            <a:r>
              <a:rPr lang="ko-KR" altLang="en-US" sz="1800" dirty="0"/>
              <a:t>늘어나면서 기울기가 중간에 </a:t>
            </a:r>
            <a:r>
              <a:rPr lang="en-US" altLang="ko-KR" sz="1800" dirty="0"/>
              <a:t>0</a:t>
            </a:r>
            <a:r>
              <a:rPr lang="ko-KR" altLang="en-US" sz="1800" dirty="0"/>
              <a:t>이 되어버리는 기울기 소실</a:t>
            </a:r>
            <a:r>
              <a:rPr lang="en-US" altLang="ko-KR" sz="1800" dirty="0"/>
              <a:t>(vanishing gradient) </a:t>
            </a:r>
            <a:r>
              <a:rPr lang="ko-KR" altLang="en-US" sz="1800" dirty="0"/>
              <a:t>문제가 발생합니다</a:t>
            </a:r>
            <a:r>
              <a:rPr lang="en-US" altLang="ko-KR" sz="1800" dirty="0" smtClean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시그모이드를</a:t>
            </a:r>
            <a:r>
              <a:rPr lang="ko-KR" altLang="en-US" sz="1800" dirty="0"/>
              <a:t> 미분하면 최대치가 </a:t>
            </a:r>
            <a:r>
              <a:rPr lang="en-US" altLang="ko-KR" sz="1800" dirty="0"/>
              <a:t>0.3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 1</a:t>
            </a:r>
            <a:r>
              <a:rPr lang="ko-KR" altLang="en-US" sz="1800" dirty="0"/>
              <a:t>보다 작으므로 계속 곱하다 보면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가까워집니다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 smtClean="0"/>
              <a:t>시그모이드는</a:t>
            </a:r>
            <a:r>
              <a:rPr lang="ko-KR" altLang="en-US" sz="1800" dirty="0" smtClean="0"/>
              <a:t> 층을 </a:t>
            </a:r>
            <a:r>
              <a:rPr lang="ko-KR" altLang="en-US" sz="1800" dirty="0"/>
              <a:t>거쳐 갈수록 기울기가 사라져 가중치를 수정하기가 어려워집니다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13" y="3414764"/>
            <a:ext cx="5847091" cy="24993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37" y="3976293"/>
            <a:ext cx="5046279" cy="19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활성화 함수 </a:t>
            </a:r>
            <a:r>
              <a:rPr lang="en-US" altLang="ko-KR" sz="1800" b="1" dirty="0" smtClean="0"/>
              <a:t>- </a:t>
            </a:r>
            <a:r>
              <a:rPr lang="ko-KR" altLang="en-US" sz="1800" b="1" dirty="0" smtClean="0"/>
              <a:t>기울기 소실 문제 해결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기울기가 </a:t>
            </a:r>
            <a:r>
              <a:rPr lang="ko-KR" altLang="en-US" sz="1800" dirty="0"/>
              <a:t>사라지는 문제를 해결하기 위해 활성화 함수를 </a:t>
            </a:r>
            <a:r>
              <a:rPr lang="ko-KR" altLang="en-US" sz="1800" dirty="0" err="1"/>
              <a:t>시그모이드가</a:t>
            </a:r>
            <a:r>
              <a:rPr lang="ko-KR" altLang="en-US" sz="1800" dirty="0"/>
              <a:t> 아닌 여러 함수로 대체하기 </a:t>
            </a:r>
            <a:r>
              <a:rPr lang="ko-KR" altLang="en-US" sz="1800" dirty="0" smtClean="0"/>
              <a:t>시작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562" y="1561324"/>
            <a:ext cx="8028638" cy="4035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6778" y="5707407"/>
            <a:ext cx="11505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2060"/>
                </a:solidFill>
              </a:rPr>
              <a:t>하이퍼볼릭</a:t>
            </a:r>
            <a:r>
              <a:rPr lang="ko-KR" altLang="en-US" sz="1400" dirty="0">
                <a:solidFill>
                  <a:srgbClr val="002060"/>
                </a:solidFill>
              </a:rPr>
              <a:t> 탄젠트</a:t>
            </a:r>
            <a:r>
              <a:rPr lang="en-US" altLang="ko-KR" sz="1400" dirty="0">
                <a:solidFill>
                  <a:srgbClr val="002060"/>
                </a:solidFill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</a:rPr>
              <a:t>tanh</a:t>
            </a:r>
            <a:r>
              <a:rPr lang="en-US" altLang="ko-KR" sz="1400" dirty="0">
                <a:solidFill>
                  <a:srgbClr val="002060"/>
                </a:solidFill>
              </a:rPr>
              <a:t>) - </a:t>
            </a:r>
            <a:r>
              <a:rPr lang="ko-KR" altLang="en-US" sz="1400" dirty="0" err="1">
                <a:solidFill>
                  <a:srgbClr val="002060"/>
                </a:solidFill>
              </a:rPr>
              <a:t>시그모이드</a:t>
            </a:r>
            <a:r>
              <a:rPr lang="ko-KR" altLang="en-US" sz="1400" dirty="0">
                <a:solidFill>
                  <a:srgbClr val="002060"/>
                </a:solidFill>
              </a:rPr>
              <a:t> 함수의 범위를 </a:t>
            </a:r>
            <a:r>
              <a:rPr lang="en-US" altLang="ko-KR" sz="1400" dirty="0">
                <a:solidFill>
                  <a:srgbClr val="002060"/>
                </a:solidFill>
              </a:rPr>
              <a:t>-1</a:t>
            </a:r>
            <a:r>
              <a:rPr lang="ko-KR" altLang="en-US" sz="1400" dirty="0">
                <a:solidFill>
                  <a:srgbClr val="002060"/>
                </a:solidFill>
              </a:rPr>
              <a:t>에서 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로 확장</a:t>
            </a:r>
            <a:r>
              <a:rPr lang="en-US" altLang="ko-KR" sz="1400" dirty="0">
                <a:solidFill>
                  <a:srgbClr val="002060"/>
                </a:solidFill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</a:rPr>
              <a:t>미분한 값의 범위가 함께 </a:t>
            </a:r>
            <a:r>
              <a:rPr lang="ko-KR" altLang="en-US" sz="1400" dirty="0" smtClean="0">
                <a:solidFill>
                  <a:srgbClr val="002060"/>
                </a:solidFill>
              </a:rPr>
              <a:t>확장  </a:t>
            </a:r>
            <a:r>
              <a:rPr lang="ko-KR" altLang="en-US" sz="1400" dirty="0">
                <a:solidFill>
                  <a:srgbClr val="002060"/>
                </a:solidFill>
              </a:rPr>
              <a:t>되는 효과를 가져왔습니다</a:t>
            </a:r>
            <a:r>
              <a:rPr lang="en-US" altLang="ko-KR" sz="1400" dirty="0">
                <a:solidFill>
                  <a:srgbClr val="002060"/>
                </a:solidFill>
              </a:rPr>
              <a:t>. </a:t>
            </a:r>
            <a:br>
              <a:rPr lang="en-US" altLang="ko-KR" sz="1400" dirty="0">
                <a:solidFill>
                  <a:srgbClr val="002060"/>
                </a:solidFill>
              </a:rPr>
            </a:br>
            <a:r>
              <a:rPr lang="en-US" altLang="ko-KR" sz="1400" dirty="0">
                <a:solidFill>
                  <a:srgbClr val="002060"/>
                </a:solidFill>
              </a:rPr>
              <a:t>                                  </a:t>
            </a:r>
            <a:r>
              <a:rPr lang="ko-KR" altLang="en-US" sz="1400" dirty="0">
                <a:solidFill>
                  <a:srgbClr val="002060"/>
                </a:solidFill>
              </a:rPr>
              <a:t>여전히 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보다 작은 값이 존재하므로 기울기 소실 문제는 사라지지 않습니다</a:t>
            </a:r>
            <a:r>
              <a:rPr lang="en-US" altLang="ko-KR" sz="14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2060"/>
                </a:solidFill>
              </a:rPr>
              <a:t>렐루</a:t>
            </a:r>
            <a:r>
              <a:rPr lang="en-US" altLang="ko-KR" sz="1400" dirty="0">
                <a:solidFill>
                  <a:srgbClr val="002060"/>
                </a:solidFill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</a:rPr>
              <a:t>ReLU</a:t>
            </a:r>
            <a:r>
              <a:rPr lang="en-US" altLang="ko-KR" sz="1400" dirty="0">
                <a:solidFill>
                  <a:srgbClr val="002060"/>
                </a:solidFill>
              </a:rPr>
              <a:t>) - x</a:t>
            </a:r>
            <a:r>
              <a:rPr lang="ko-KR" altLang="en-US" sz="1400" dirty="0">
                <a:solidFill>
                  <a:srgbClr val="002060"/>
                </a:solidFill>
              </a:rPr>
              <a:t>가 </a:t>
            </a:r>
            <a:r>
              <a:rPr lang="en-US" altLang="ko-KR" sz="1400" dirty="0">
                <a:solidFill>
                  <a:srgbClr val="002060"/>
                </a:solidFill>
              </a:rPr>
              <a:t>0</a:t>
            </a:r>
            <a:r>
              <a:rPr lang="ko-KR" altLang="en-US" sz="1400" dirty="0">
                <a:solidFill>
                  <a:srgbClr val="002060"/>
                </a:solidFill>
              </a:rPr>
              <a:t>보다 작을 때는 모든 값을 </a:t>
            </a:r>
            <a:r>
              <a:rPr lang="en-US" altLang="ko-KR" sz="1400" dirty="0">
                <a:solidFill>
                  <a:srgbClr val="002060"/>
                </a:solidFill>
              </a:rPr>
              <a:t>0</a:t>
            </a:r>
            <a:r>
              <a:rPr lang="ko-KR" altLang="en-US" sz="1400" dirty="0">
                <a:solidFill>
                  <a:srgbClr val="002060"/>
                </a:solidFill>
              </a:rPr>
              <a:t>으로 처리하고</a:t>
            </a:r>
            <a:r>
              <a:rPr lang="en-US" altLang="ko-KR" sz="1400" dirty="0">
                <a:solidFill>
                  <a:srgbClr val="002060"/>
                </a:solidFill>
              </a:rPr>
              <a:t>, 0</a:t>
            </a:r>
            <a:r>
              <a:rPr lang="ko-KR" altLang="en-US" sz="1400" dirty="0">
                <a:solidFill>
                  <a:srgbClr val="002060"/>
                </a:solidFill>
              </a:rPr>
              <a:t>보다 큰 값은 </a:t>
            </a:r>
            <a:r>
              <a:rPr lang="en-US" altLang="ko-KR" sz="1400" dirty="0">
                <a:solidFill>
                  <a:srgbClr val="002060"/>
                </a:solidFill>
              </a:rPr>
              <a:t>x</a:t>
            </a:r>
            <a:r>
              <a:rPr lang="ko-KR" altLang="en-US" sz="1400" dirty="0">
                <a:solidFill>
                  <a:srgbClr val="002060"/>
                </a:solidFill>
              </a:rPr>
              <a:t>를 그대로 사용하는 </a:t>
            </a:r>
            <a:r>
              <a:rPr lang="ko-KR" altLang="en-US" sz="1400" dirty="0" smtClean="0">
                <a:solidFill>
                  <a:srgbClr val="002060"/>
                </a:solidFill>
              </a:rPr>
              <a:t>방법 </a:t>
            </a:r>
            <a:r>
              <a:rPr lang="ko-KR" altLang="en-US" sz="1400" dirty="0">
                <a:solidFill>
                  <a:srgbClr val="002060"/>
                </a:solidFill>
              </a:rPr>
              <a:t/>
            </a:r>
            <a:br>
              <a:rPr lang="ko-KR" altLang="en-US" sz="1400" dirty="0">
                <a:solidFill>
                  <a:srgbClr val="002060"/>
                </a:solidFill>
              </a:rPr>
            </a:br>
            <a:r>
              <a:rPr lang="ko-KR" altLang="en-US" sz="1400" dirty="0">
                <a:solidFill>
                  <a:srgbClr val="002060"/>
                </a:solidFill>
              </a:rPr>
              <a:t>                 </a:t>
            </a:r>
            <a:r>
              <a:rPr lang="en-US" altLang="ko-KR" sz="1400" dirty="0">
                <a:solidFill>
                  <a:srgbClr val="002060"/>
                </a:solidFill>
              </a:rPr>
              <a:t>x</a:t>
            </a:r>
            <a:r>
              <a:rPr lang="ko-KR" altLang="en-US" sz="1400" dirty="0">
                <a:solidFill>
                  <a:srgbClr val="002060"/>
                </a:solidFill>
              </a:rPr>
              <a:t>가 </a:t>
            </a:r>
            <a:r>
              <a:rPr lang="en-US" altLang="ko-KR" sz="1400" dirty="0">
                <a:solidFill>
                  <a:srgbClr val="002060"/>
                </a:solidFill>
              </a:rPr>
              <a:t>0</a:t>
            </a:r>
            <a:r>
              <a:rPr lang="ko-KR" altLang="en-US" sz="1400" dirty="0">
                <a:solidFill>
                  <a:srgbClr val="002060"/>
                </a:solidFill>
              </a:rPr>
              <a:t>보다 크기만 하면 미분 값이 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이 됩니다</a:t>
            </a:r>
            <a:r>
              <a:rPr lang="en-US" altLang="ko-KR" sz="1400" dirty="0">
                <a:solidFill>
                  <a:srgbClr val="002060"/>
                </a:solidFill>
              </a:rPr>
              <a:t>. </a:t>
            </a:r>
            <a:r>
              <a:rPr lang="ko-KR" altLang="en-US" sz="1400" dirty="0">
                <a:solidFill>
                  <a:srgbClr val="002060"/>
                </a:solidFill>
              </a:rPr>
              <a:t>따라서 여러 </a:t>
            </a:r>
            <a:r>
              <a:rPr lang="ko-KR" altLang="en-US" sz="1400" dirty="0" err="1">
                <a:solidFill>
                  <a:srgbClr val="002060"/>
                </a:solidFill>
              </a:rPr>
              <a:t>은닉층을</a:t>
            </a:r>
            <a:r>
              <a:rPr lang="ko-KR" altLang="en-US" sz="1400" dirty="0">
                <a:solidFill>
                  <a:srgbClr val="002060"/>
                </a:solidFill>
              </a:rPr>
              <a:t> 거치며 </a:t>
            </a:r>
            <a:r>
              <a:rPr lang="ko-KR" altLang="en-US" sz="1400" dirty="0" smtClean="0">
                <a:solidFill>
                  <a:srgbClr val="002060"/>
                </a:solidFill>
              </a:rPr>
              <a:t>곱해지더라도 맨 </a:t>
            </a:r>
            <a:r>
              <a:rPr lang="ko-KR" altLang="en-US" sz="1400" dirty="0">
                <a:solidFill>
                  <a:srgbClr val="002060"/>
                </a:solidFill>
              </a:rPr>
              <a:t>처음 층까지 사라지지 않고 </a:t>
            </a:r>
            <a:r>
              <a:rPr lang="en-US" altLang="ko-KR" sz="1400" dirty="0" smtClean="0">
                <a:solidFill>
                  <a:srgbClr val="002060"/>
                </a:solidFill>
              </a:rPr>
              <a:t/>
            </a:r>
            <a:br>
              <a:rPr lang="en-US" altLang="ko-KR" sz="1400" dirty="0" smtClean="0">
                <a:solidFill>
                  <a:srgbClr val="002060"/>
                </a:solidFill>
              </a:rPr>
            </a:br>
            <a:r>
              <a:rPr lang="en-US" altLang="ko-KR" sz="1400" dirty="0" smtClean="0">
                <a:solidFill>
                  <a:srgbClr val="002060"/>
                </a:solidFill>
              </a:rPr>
              <a:t>                 </a:t>
            </a:r>
            <a:r>
              <a:rPr lang="ko-KR" altLang="en-US" sz="1400" dirty="0" smtClean="0">
                <a:solidFill>
                  <a:srgbClr val="002060"/>
                </a:solidFill>
              </a:rPr>
              <a:t>남아있을 </a:t>
            </a:r>
            <a:r>
              <a:rPr lang="ko-KR" altLang="en-US" sz="1400" dirty="0">
                <a:solidFill>
                  <a:srgbClr val="002060"/>
                </a:solidFill>
              </a:rPr>
              <a:t>수 있습니다</a:t>
            </a:r>
            <a:r>
              <a:rPr lang="en-US" altLang="ko-KR" sz="1400" dirty="0" smtClean="0">
                <a:solidFill>
                  <a:srgbClr val="002060"/>
                </a:solidFill>
              </a:rPr>
              <a:t>.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0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확률적 경사 </a:t>
            </a:r>
            <a:r>
              <a:rPr lang="ko-KR" altLang="en-US" sz="1800" b="1" dirty="0" err="1"/>
              <a:t>하강법</a:t>
            </a:r>
            <a:r>
              <a:rPr lang="en-US" altLang="ko-KR" sz="1800" b="1" dirty="0"/>
              <a:t>(</a:t>
            </a:r>
            <a:r>
              <a:rPr lang="en-US" altLang="ko-KR" sz="1800" b="1" dirty="0" smtClean="0"/>
              <a:t>SGD)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정확하게 가중치를 찾아가지만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한 번 업데이트할 때마다 전체 데이터를 미분해야 하므로 </a:t>
            </a:r>
            <a:r>
              <a:rPr lang="ko-KR" altLang="en-US" sz="1800" dirty="0" err="1"/>
              <a:t>계산량이</a:t>
            </a:r>
            <a:r>
              <a:rPr lang="ko-KR" altLang="en-US" sz="1800" dirty="0"/>
              <a:t> 매우 많다는 단점이 있습니다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확률적 경사 </a:t>
            </a:r>
            <a:r>
              <a:rPr lang="ko-KR" altLang="en-US" sz="1800" dirty="0" err="1" smtClean="0"/>
              <a:t>하강법은</a:t>
            </a:r>
            <a:r>
              <a:rPr lang="ko-KR" altLang="en-US" sz="1800" dirty="0" smtClean="0"/>
              <a:t> 전체 </a:t>
            </a:r>
            <a:r>
              <a:rPr lang="ko-KR" altLang="en-US" sz="1800" dirty="0"/>
              <a:t>데이터를 사용하는 것이 아니라</a:t>
            </a:r>
            <a:r>
              <a:rPr lang="en-US" altLang="ko-KR" sz="1800" dirty="0"/>
              <a:t>, </a:t>
            </a:r>
            <a:r>
              <a:rPr lang="ko-KR" altLang="en-US" sz="1800" dirty="0" err="1">
                <a:solidFill>
                  <a:srgbClr val="C00000"/>
                </a:solidFill>
              </a:rPr>
              <a:t>랜덤하게</a:t>
            </a:r>
            <a:r>
              <a:rPr lang="ko-KR" altLang="en-US" sz="1800" dirty="0">
                <a:solidFill>
                  <a:srgbClr val="C00000"/>
                </a:solidFill>
              </a:rPr>
              <a:t> 추출한 일부 데이터를 사용</a:t>
            </a:r>
            <a:r>
              <a:rPr lang="ko-KR" altLang="en-US" sz="1800" dirty="0"/>
              <a:t>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일부 데이터를 사용하므로 더 </a:t>
            </a:r>
            <a:r>
              <a:rPr lang="ko-KR" altLang="en-US" sz="1800" dirty="0" smtClean="0"/>
              <a:t>빨리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자주 </a:t>
            </a:r>
            <a:r>
              <a:rPr lang="ko-KR" altLang="en-US" sz="1800" dirty="0"/>
              <a:t>업데이트를 하는 것이 가능해졌습니다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확률적 경사 </a:t>
            </a:r>
            <a:r>
              <a:rPr lang="ko-KR" altLang="en-US" sz="1800" dirty="0" err="1"/>
              <a:t>하강법은</a:t>
            </a:r>
            <a:r>
              <a:rPr lang="ko-KR" altLang="en-US" sz="1800" dirty="0"/>
              <a:t> 중간 결과의 진폭이 크고 불안정해 보일 수도 있습니다</a:t>
            </a:r>
            <a:r>
              <a:rPr lang="en-US" altLang="ko-KR" sz="1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>
                <a:solidFill>
                  <a:srgbClr val="C00000"/>
                </a:solidFill>
              </a:rPr>
              <a:t>속도가 빠르면서도 최적 해에 근사한 값을 찾아낸다</a:t>
            </a:r>
            <a:r>
              <a:rPr lang="ko-KR" altLang="en-US" sz="1800" dirty="0"/>
              <a:t>는 장점 때문에 경사 하강법의 대안으로 사용되고 있습니다</a:t>
            </a:r>
            <a:r>
              <a:rPr lang="en-US" altLang="ko-KR" sz="18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78" y="3466949"/>
            <a:ext cx="72675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모멘텀</a:t>
            </a:r>
            <a:r>
              <a:rPr lang="en-US" altLang="ko-KR" sz="1800" b="1" dirty="0"/>
              <a:t>(momentum</a:t>
            </a:r>
            <a:r>
              <a:rPr lang="en-US" altLang="ko-KR" sz="1800" b="1" dirty="0" smtClean="0"/>
              <a:t>) 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관성</a:t>
            </a:r>
            <a:r>
              <a:rPr lang="en-US" altLang="ko-KR" sz="1800" dirty="0"/>
              <a:t>, </a:t>
            </a:r>
            <a:r>
              <a:rPr lang="ko-KR" altLang="en-US" sz="1800" dirty="0"/>
              <a:t>탄력</a:t>
            </a:r>
            <a:r>
              <a:rPr lang="en-US" altLang="ko-KR" sz="1800" dirty="0"/>
              <a:t>, </a:t>
            </a:r>
            <a:r>
              <a:rPr lang="ko-KR" altLang="en-US" sz="1800" dirty="0"/>
              <a:t>가속도라는 뜻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err="1"/>
              <a:t>모멘텀</a:t>
            </a:r>
            <a:r>
              <a:rPr lang="ko-KR" altLang="en-US" sz="1800" dirty="0"/>
              <a:t> </a:t>
            </a:r>
            <a:r>
              <a:rPr lang="en-US" altLang="ko-KR" sz="1800" dirty="0"/>
              <a:t>SGD- </a:t>
            </a:r>
            <a:r>
              <a:rPr lang="ko-KR" altLang="en-US" sz="1800" dirty="0"/>
              <a:t>경사 </a:t>
            </a:r>
            <a:r>
              <a:rPr lang="ko-KR" altLang="en-US" sz="1800" dirty="0" err="1"/>
              <a:t>하강법에</a:t>
            </a:r>
            <a:r>
              <a:rPr lang="ko-KR" altLang="en-US" sz="1800" dirty="0"/>
              <a:t> 탄력을 더해 주는 </a:t>
            </a:r>
            <a:r>
              <a:rPr lang="ko-KR" altLang="en-US" sz="1800" dirty="0" smtClean="0"/>
              <a:t>것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                 </a:t>
            </a:r>
            <a:r>
              <a:rPr lang="ko-KR" altLang="en-US" sz="1800" dirty="0"/>
              <a:t>경사 하강법과 마찬가지로 매번 기울기를 구하지만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이를 통해 </a:t>
            </a:r>
            <a:r>
              <a:rPr lang="ko-KR" altLang="en-US" sz="1800" dirty="0">
                <a:solidFill>
                  <a:srgbClr val="C00000"/>
                </a:solidFill>
              </a:rPr>
              <a:t>오차를 수정하기 전 바로 </a:t>
            </a:r>
            <a:r>
              <a:rPr lang="ko-KR" altLang="en-US" sz="1800" dirty="0" smtClean="0">
                <a:solidFill>
                  <a:srgbClr val="C00000"/>
                </a:solidFill>
              </a:rPr>
              <a:t>앞</a:t>
            </a:r>
            <a:r>
              <a:rPr lang="en-US" altLang="ko-KR" sz="1800" dirty="0" smtClean="0">
                <a:solidFill>
                  <a:srgbClr val="C00000"/>
                </a:solidFill>
              </a:rPr>
              <a:t/>
            </a:r>
            <a:br>
              <a:rPr lang="en-US" altLang="ko-KR" sz="1800" dirty="0" smtClean="0">
                <a:solidFill>
                  <a:srgbClr val="C00000"/>
                </a:solidFill>
              </a:rPr>
            </a:br>
            <a:r>
              <a:rPr lang="en-US" altLang="ko-KR" sz="1800" dirty="0" smtClean="0">
                <a:solidFill>
                  <a:srgbClr val="C00000"/>
                </a:solidFill>
              </a:rPr>
              <a:t>                 </a:t>
            </a:r>
            <a:r>
              <a:rPr lang="ko-KR" altLang="en-US" sz="1800" dirty="0" smtClean="0">
                <a:solidFill>
                  <a:srgbClr val="C00000"/>
                </a:solidFill>
              </a:rPr>
              <a:t>수정 </a:t>
            </a:r>
            <a:r>
              <a:rPr lang="ko-KR" altLang="en-US" sz="1800" dirty="0">
                <a:solidFill>
                  <a:srgbClr val="C00000"/>
                </a:solidFill>
              </a:rPr>
              <a:t>값과 방향</a:t>
            </a:r>
            <a:r>
              <a:rPr lang="en-US" altLang="ko-KR" sz="1800" dirty="0">
                <a:solidFill>
                  <a:srgbClr val="C00000"/>
                </a:solidFill>
              </a:rPr>
              <a:t>(+, -)</a:t>
            </a:r>
            <a:r>
              <a:rPr lang="ko-KR" altLang="en-US" sz="1800" dirty="0">
                <a:solidFill>
                  <a:srgbClr val="C00000"/>
                </a:solidFill>
              </a:rPr>
              <a:t>을 참고하여 같은 방향으로 일정한 비율만 수정되게 하는 </a:t>
            </a:r>
            <a:r>
              <a:rPr lang="ko-KR" altLang="en-US" sz="1800" dirty="0" smtClean="0">
                <a:solidFill>
                  <a:srgbClr val="C00000"/>
                </a:solidFill>
              </a:rPr>
              <a:t>방법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                 </a:t>
            </a:r>
            <a:r>
              <a:rPr lang="ko-KR" altLang="en-US" sz="1800" dirty="0"/>
              <a:t>수정 방향이 양수</a:t>
            </a:r>
            <a:r>
              <a:rPr lang="en-US" altLang="ko-KR" sz="1800" dirty="0"/>
              <a:t>(+) </a:t>
            </a:r>
            <a:r>
              <a:rPr lang="ko-KR" altLang="en-US" sz="1800" dirty="0"/>
              <a:t>방향으로 한 번</a:t>
            </a:r>
            <a:r>
              <a:rPr lang="en-US" altLang="ko-KR" sz="1800" dirty="0"/>
              <a:t>, </a:t>
            </a:r>
            <a:r>
              <a:rPr lang="ko-KR" altLang="en-US" sz="1800" dirty="0"/>
              <a:t>음수</a:t>
            </a:r>
            <a:r>
              <a:rPr lang="en-US" altLang="ko-KR" sz="1800" dirty="0"/>
              <a:t>(-) </a:t>
            </a:r>
            <a:r>
              <a:rPr lang="ko-KR" altLang="en-US" sz="1800" dirty="0"/>
              <a:t>방향으로 한 번 지그재그로 일어나는 현상이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</a:t>
            </a:r>
            <a:r>
              <a:rPr lang="ko-KR" altLang="en-US" sz="1800" dirty="0" smtClean="0"/>
              <a:t>줄어들고</a:t>
            </a:r>
            <a:r>
              <a:rPr lang="en-US" altLang="ko-KR" sz="1800" dirty="0"/>
              <a:t>, </a:t>
            </a:r>
            <a:r>
              <a:rPr lang="ko-KR" altLang="en-US" sz="1800" dirty="0"/>
              <a:t>이전 이동 값을 고려하여 일정 비율만큼만 다음 값을 결정하므로 관성의 </a:t>
            </a:r>
            <a:r>
              <a:rPr lang="ko-KR" altLang="en-US" sz="1800" dirty="0" smtClean="0"/>
              <a:t>효과를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</a:t>
            </a:r>
            <a:r>
              <a:rPr lang="ko-KR" altLang="en-US" sz="1800" dirty="0" smtClean="0"/>
              <a:t>낼 </a:t>
            </a:r>
            <a:r>
              <a:rPr lang="ko-KR" altLang="en-US" sz="1800" dirty="0"/>
              <a:t>수 있습니다</a:t>
            </a:r>
            <a:r>
              <a:rPr lang="en-US" altLang="ko-KR" sz="18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588" y="3351747"/>
            <a:ext cx="73533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고급 경사 하강법의 </a:t>
            </a:r>
            <a:r>
              <a:rPr lang="ko-KR" altLang="en-US" sz="1800" b="1" dirty="0" err="1"/>
              <a:t>케라스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사용법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86426"/>
              </p:ext>
            </p:extLst>
          </p:nvPr>
        </p:nvGraphicFramePr>
        <p:xfrm>
          <a:off x="573438" y="1340768"/>
          <a:ext cx="11121257" cy="484817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96507"/>
                <a:gridCol w="3975234"/>
                <a:gridCol w="1593367"/>
                <a:gridCol w="3556149"/>
              </a:tblGrid>
              <a:tr h="312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</a:rPr>
                        <a:t>고급 경사 </a:t>
                      </a:r>
                      <a:r>
                        <a:rPr lang="ko-KR" altLang="en-US" sz="1600" kern="100" dirty="0" err="1" smtClean="0">
                          <a:effectLst/>
                        </a:rPr>
                        <a:t>하강법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개요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효과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케라스</a:t>
                      </a:r>
                      <a:r>
                        <a:rPr lang="ko-KR" altLang="en-US" sz="16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사용법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5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확률적 경사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하강법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(SGD)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랜덤하게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추출한 일부 데이터를 사용해 더 빨리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자주 업데이트를 하게 하는 것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개선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keras.optimizers.SGD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0.1)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케라스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최적화 함수를 이용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</a:t>
                      </a:r>
                      <a:endParaRPr lang="ko-KR" altLang="en-US" sz="16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(Momentum)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관성의 방향을 고려해 진동과 폭을 줄이는 효과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 개선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keras.optimizers.SGD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=0.1, </a:t>
                      </a:r>
                      <a:b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momentum= 0.9)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계수를 추가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네스테로프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</a:t>
                      </a:r>
                      <a:r>
                        <a:rPr lang="ko-KR" altLang="en-US" sz="1600" dirty="0" smtClean="0"/>
                        <a:t/>
                      </a:r>
                      <a:br>
                        <a:rPr lang="ko-KR" altLang="en-US" sz="1600" dirty="0" smtClean="0"/>
                      </a:b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(NAG)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변수의 업데이트가 잦으면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학습률을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적게 하여 이동 보폭을 조절하는 방법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보폭 크기 개선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keras.optimizers.Adagrad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0.01, epsilon = 1e - 6)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아다그라드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함수를 사용</a:t>
                      </a:r>
                    </a:p>
                    <a:p>
                      <a:pPr latinLnBrk="1"/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알엠에스프롭</a:t>
                      </a:r>
                      <a:endParaRPr lang="ko-KR" altLang="en-US" sz="16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아다그라드의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보폭 민감도를 보완한 방법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보폭 크기 개선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keras.optimizers.RMSprop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0.001, rho = 0.9, epsilon = 1e - 08, decay = 0.0)</a:t>
                      </a:r>
                    </a:p>
                    <a:p>
                      <a:pPr latinLnBrk="1"/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알엠에스프롭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함수를 사용합니다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  <a:tr h="31275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아담</a:t>
                      </a:r>
                      <a:r>
                        <a:rPr lang="en-US" altLang="ko-KR" sz="1600" b="0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(Adam)</a:t>
                      </a:r>
                      <a:endParaRPr lang="ko-KR" sz="1600" kern="100" dirty="0"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모멘텀과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알엠에스프롭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방법을 합친 방법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정확도와</a:t>
                      </a:r>
                    </a:p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보폭 크기</a:t>
                      </a:r>
                    </a:p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개선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keras.optimizers.Adam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0.001, beta_1 = 0.9, beta_2 = 0.999, epsilon = 1e - 08, decay = 0.0)</a:t>
                      </a:r>
                    </a:p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아담 함수를 사용합니다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421" marR="3542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4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</a:t>
            </a:r>
            <a:r>
              <a:rPr lang="ko-KR" altLang="en-US" sz="1800" b="1" dirty="0" smtClean="0"/>
              <a:t>예측하기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7516" y="1320935"/>
            <a:ext cx="10895797" cy="5146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0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</a:t>
            </a:r>
            <a:r>
              <a:rPr lang="ko-KR" altLang="en-US" sz="1800" b="1" dirty="0" smtClean="0"/>
              <a:t>예측하기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7516" y="1320935"/>
            <a:ext cx="10895797" cy="3443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762" y="4969252"/>
            <a:ext cx="1103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평균 제곱 오차는 수렴하기까지 속도가 많이 걸린다는 단점이 있다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교차 엔트로피는 출력 값에 로그를 취해서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</a:rPr>
              <a:t>오차가 커지면 수렴 속도가 빨라지고 오차가 작아지면 속도가 감소하게끔 만듭니다</a:t>
            </a:r>
            <a:r>
              <a:rPr lang="en-US" altLang="ko-KR" sz="1600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2060"/>
                </a:solidFill>
              </a:rPr>
              <a:t>metrics </a:t>
            </a:r>
            <a:r>
              <a:rPr lang="ko-KR" altLang="en-US" sz="1600" dirty="0">
                <a:solidFill>
                  <a:srgbClr val="002060"/>
                </a:solidFill>
              </a:rPr>
              <a:t>함수는 모델이 </a:t>
            </a:r>
            <a:r>
              <a:rPr lang="ko-KR" altLang="en-US" sz="1600" dirty="0" err="1">
                <a:solidFill>
                  <a:srgbClr val="002060"/>
                </a:solidFill>
              </a:rPr>
              <a:t>컴파일될</a:t>
            </a:r>
            <a:r>
              <a:rPr lang="ko-KR" altLang="en-US" sz="1600" dirty="0">
                <a:solidFill>
                  <a:srgbClr val="002060"/>
                </a:solidFill>
              </a:rPr>
              <a:t> 때 모델 수행 결과를 나타내게끔 설정하는 부분입니다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r>
              <a:rPr lang="ko-KR" altLang="en-US" sz="1600" dirty="0">
                <a:solidFill>
                  <a:srgbClr val="002060"/>
                </a:solidFill>
              </a:rPr>
              <a:t>정확도를 측정하기 위해 사용되는 테스트 샘플을 학습 과정에서 제외시킴으로써 </a:t>
            </a:r>
            <a:r>
              <a:rPr lang="ko-KR" altLang="en-US" sz="1600" dirty="0" err="1">
                <a:solidFill>
                  <a:srgbClr val="002060"/>
                </a:solidFill>
              </a:rPr>
              <a:t>과적합</a:t>
            </a:r>
            <a:r>
              <a:rPr lang="ko-KR" altLang="en-US" sz="1600" dirty="0">
                <a:solidFill>
                  <a:srgbClr val="002060"/>
                </a:solidFill>
              </a:rPr>
              <a:t> 문제</a:t>
            </a:r>
            <a:r>
              <a:rPr lang="en-US" altLang="ko-KR" sz="1600" dirty="0">
                <a:solidFill>
                  <a:srgbClr val="002060"/>
                </a:solidFill>
              </a:rPr>
              <a:t>(over fitting, </a:t>
            </a:r>
            <a:r>
              <a:rPr lang="ko-KR" altLang="en-US" sz="1600" dirty="0">
                <a:solidFill>
                  <a:srgbClr val="002060"/>
                </a:solidFill>
              </a:rPr>
              <a:t>특정 데이터에서는 잘 작동하나 다른 데이터에서는 잘 작동하지 않는 문제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  <a:r>
              <a:rPr lang="ko-KR" altLang="en-US" sz="1600" dirty="0">
                <a:solidFill>
                  <a:srgbClr val="002060"/>
                </a:solidFill>
              </a:rPr>
              <a:t>를 방지하는 기능을 담고 있습니다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2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폐암 수술 환자의 생존율 </a:t>
            </a:r>
            <a:r>
              <a:rPr lang="ko-KR" altLang="en-US" sz="1800" b="1" dirty="0" smtClean="0"/>
              <a:t>예측하기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42" y="3579246"/>
            <a:ext cx="7086600" cy="2571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6345" y="1411647"/>
            <a:ext cx="11030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2060"/>
                </a:solidFill>
              </a:rPr>
              <a:t>학습 프로세스가 모든 샘플에 대해 한 번 실행되는 것을 </a:t>
            </a:r>
            <a:r>
              <a:rPr lang="en-US" altLang="ko-KR" sz="1600" dirty="0">
                <a:solidFill>
                  <a:srgbClr val="002060"/>
                </a:solidFill>
              </a:rPr>
              <a:t>1 epoch(‘</a:t>
            </a:r>
            <a:r>
              <a:rPr lang="ko-KR" altLang="en-US" sz="1600" dirty="0" err="1">
                <a:solidFill>
                  <a:srgbClr val="002060"/>
                </a:solidFill>
              </a:rPr>
              <a:t>에포크</a:t>
            </a:r>
            <a:r>
              <a:rPr lang="ko-KR" altLang="en-US" sz="1600" dirty="0">
                <a:solidFill>
                  <a:srgbClr val="002060"/>
                </a:solidFill>
              </a:rPr>
              <a:t>’라고 읽습니다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  <a:r>
              <a:rPr lang="ko-KR" altLang="en-US" sz="1600" dirty="0">
                <a:solidFill>
                  <a:srgbClr val="002060"/>
                </a:solidFill>
              </a:rPr>
              <a:t>라고 합니다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rgbClr val="002060"/>
                </a:solidFill>
              </a:rPr>
              <a:t>epochs=1000</a:t>
            </a:r>
            <a:r>
              <a:rPr lang="ko-KR" altLang="en-US" sz="1600" dirty="0" smtClean="0">
                <a:solidFill>
                  <a:srgbClr val="002060"/>
                </a:solidFill>
              </a:rPr>
              <a:t>은 </a:t>
            </a:r>
            <a:r>
              <a:rPr lang="ko-KR" altLang="en-US" sz="1600" dirty="0">
                <a:solidFill>
                  <a:srgbClr val="002060"/>
                </a:solidFill>
              </a:rPr>
              <a:t>각 샘플이 처음부터 끝까지 </a:t>
            </a:r>
            <a:r>
              <a:rPr lang="en-US" altLang="ko-KR" sz="1600" dirty="0">
                <a:solidFill>
                  <a:srgbClr val="002060"/>
                </a:solidFill>
              </a:rPr>
              <a:t>1,000</a:t>
            </a:r>
            <a:r>
              <a:rPr lang="ko-KR" altLang="en-US" sz="1600" dirty="0">
                <a:solidFill>
                  <a:srgbClr val="002060"/>
                </a:solidFill>
              </a:rPr>
              <a:t>번 재사용될 때까지 실행을 반복하라는 뜻입니다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rgbClr val="002060"/>
                </a:solidFill>
              </a:rPr>
              <a:t>batch_size</a:t>
            </a:r>
            <a:r>
              <a:rPr lang="ko-KR" altLang="en-US" sz="1600" dirty="0">
                <a:solidFill>
                  <a:srgbClr val="002060"/>
                </a:solidFill>
              </a:rPr>
              <a:t>는 샘플을 한 번에 몇 개씩 처리할지를 정하는 부분입니다</a:t>
            </a:r>
            <a:r>
              <a:rPr lang="en-US" altLang="ko-KR" sz="1600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rgbClr val="002060"/>
                </a:solidFill>
              </a:rPr>
              <a:t>batch_size</a:t>
            </a:r>
            <a:r>
              <a:rPr lang="en-US" altLang="ko-KR" sz="1600" dirty="0" smtClean="0">
                <a:solidFill>
                  <a:srgbClr val="002060"/>
                </a:solidFill>
              </a:rPr>
              <a:t>=10</a:t>
            </a:r>
            <a:r>
              <a:rPr lang="ko-KR" altLang="en-US" sz="1600" dirty="0">
                <a:solidFill>
                  <a:srgbClr val="002060"/>
                </a:solidFill>
              </a:rPr>
              <a:t>은 전체 </a:t>
            </a:r>
            <a:r>
              <a:rPr lang="en-US" altLang="ko-KR" sz="1600" dirty="0">
                <a:solidFill>
                  <a:srgbClr val="002060"/>
                </a:solidFill>
              </a:rPr>
              <a:t>470</a:t>
            </a:r>
            <a:r>
              <a:rPr lang="ko-KR" altLang="en-US" sz="1600" dirty="0">
                <a:solidFill>
                  <a:srgbClr val="002060"/>
                </a:solidFill>
              </a:rPr>
              <a:t>개의 샘플을 </a:t>
            </a:r>
            <a:r>
              <a:rPr lang="en-US" altLang="ko-KR" sz="1600" dirty="0">
                <a:solidFill>
                  <a:srgbClr val="002060"/>
                </a:solidFill>
              </a:rPr>
              <a:t>10</a:t>
            </a:r>
            <a:r>
              <a:rPr lang="ko-KR" altLang="en-US" sz="1600" dirty="0">
                <a:solidFill>
                  <a:srgbClr val="002060"/>
                </a:solidFill>
              </a:rPr>
              <a:t>개씩 끊어서 집어넣으라는 뜻이 됩니다</a:t>
            </a:r>
            <a:r>
              <a:rPr lang="en-US" altLang="ko-KR" sz="1600" dirty="0">
                <a:solidFill>
                  <a:srgbClr val="002060"/>
                </a:solidFill>
              </a:rPr>
              <a:t>. </a:t>
            </a:r>
            <a:endParaRPr lang="en-US" altLang="ko-K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rgbClr val="002060"/>
                </a:solidFill>
              </a:rPr>
              <a:t>batch_size</a:t>
            </a:r>
            <a:r>
              <a:rPr lang="ko-KR" altLang="en-US" sz="1600" dirty="0">
                <a:solidFill>
                  <a:srgbClr val="002060"/>
                </a:solidFill>
              </a:rPr>
              <a:t>가 너무 크면 학습 속도가 느려지고</a:t>
            </a:r>
            <a:r>
              <a:rPr lang="en-US" altLang="ko-KR" sz="1600" dirty="0">
                <a:solidFill>
                  <a:srgbClr val="002060"/>
                </a:solidFill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</a:rPr>
              <a:t>너무 작으면 각 실행 값의 편차가 생겨서 전체 </a:t>
            </a:r>
            <a:r>
              <a:rPr lang="ko-KR" altLang="en-US" sz="1600" dirty="0" err="1">
                <a:solidFill>
                  <a:srgbClr val="002060"/>
                </a:solidFill>
              </a:rPr>
              <a:t>결괏값이</a:t>
            </a:r>
            <a:r>
              <a:rPr lang="ko-KR" altLang="en-US" sz="1600" dirty="0">
                <a:solidFill>
                  <a:srgbClr val="002060"/>
                </a:solidFill>
              </a:rPr>
              <a:t> 불안정해질 수 있습니다</a:t>
            </a:r>
            <a:r>
              <a:rPr lang="en-US" altLang="ko-KR" sz="1600" dirty="0">
                <a:solidFill>
                  <a:srgbClr val="002060"/>
                </a:solidFill>
              </a:rPr>
              <a:t>.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8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745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오차 함수</a:t>
            </a:r>
            <a:r>
              <a:rPr lang="en-US" altLang="ko-KR" sz="1800" dirty="0" smtClean="0"/>
              <a:t> 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79107"/>
              </p:ext>
            </p:extLst>
          </p:nvPr>
        </p:nvGraphicFramePr>
        <p:xfrm>
          <a:off x="510140" y="1559293"/>
          <a:ext cx="11304924" cy="351515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84934"/>
                <a:gridCol w="3176336"/>
                <a:gridCol w="5943654"/>
              </a:tblGrid>
              <a:tr h="593836">
                <a:tc rowSpan="4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제곱 계열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mean_squared_error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제곱 오차</a:t>
                      </a:r>
                      <a:endParaRPr lang="en-US" altLang="ko-KR" sz="16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mean(square(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593836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mean_absolute_error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절대 오차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값과 예측 값 차이의 절댓값 평균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mean(abs(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566471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mean_absolute_percentage_error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절대 백분율 오차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절댓값 오차를 절댓값으로 나눈 후 평균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mean(abs(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)/abs(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분모 ≠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863389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mean_squared_logarithmic_error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 제곱 로그 오차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값과 예측 값에 로그를 적용한 값의 차이를 제곱한 값의 평균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mean(square((log(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+ 1) - (log(</a:t>
                      </a: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yt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+ 1)))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331156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교차 엔트로피 계열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600" dirty="0" smtClean="0"/>
                        <a:t>분류 문제에서 많이 사용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categorical_crossentropy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범주형 교차 엔트로피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일반적인 분류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  <a:tr h="566471">
                <a:tc vMerge="1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binary_crossentropy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이항 교차 엔트로피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두 개의 클래스 중에서 예측할 때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600" dirty="0" smtClean="0"/>
                        <a:t>예측 값이 참과 거짓 둘 중 하나인 형식일 때 사용</a:t>
                      </a:r>
                      <a:endParaRPr lang="en-US" altLang="ko-KR" sz="1600" b="0" kern="10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5421" marR="3542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62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피마 인디언 데이터 </a:t>
            </a:r>
            <a:r>
              <a:rPr lang="ko-KR" altLang="en-US" sz="1800" b="1" dirty="0" smtClean="0"/>
              <a:t>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피마 인디언은 </a:t>
            </a:r>
            <a:r>
              <a:rPr lang="en-US" altLang="ko-KR" sz="1800" dirty="0"/>
              <a:t>1950</a:t>
            </a:r>
            <a:r>
              <a:rPr lang="ko-KR" altLang="en-US" sz="1800" dirty="0"/>
              <a:t>년대까지만 해도 비만인 사람이 단 한 명도 없는 민족이었습니다</a:t>
            </a:r>
            <a:r>
              <a:rPr lang="en-US" altLang="ko-KR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생존하기 위해 영양분을 체내에 저장하는 뛰어난 능력을 물려받은 인디언들이 미국의 기름진 패스트푸드 문화를 만나면서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지금은 전체 부족의 </a:t>
            </a:r>
            <a:r>
              <a:rPr lang="en-US" altLang="ko-KR" sz="1800" dirty="0"/>
              <a:t>60%</a:t>
            </a:r>
            <a:r>
              <a:rPr lang="ko-KR" altLang="en-US" sz="1800" dirty="0"/>
              <a:t>가 당뇨</a:t>
            </a:r>
            <a:r>
              <a:rPr lang="en-US" altLang="ko-KR" sz="1800" dirty="0"/>
              <a:t>, 80%</a:t>
            </a:r>
            <a:r>
              <a:rPr lang="ko-KR" altLang="en-US" sz="1800" dirty="0"/>
              <a:t>가 비만으로 </a:t>
            </a:r>
            <a:r>
              <a:rPr lang="ko-KR" altLang="en-US" sz="1800" dirty="0" err="1"/>
              <a:t>고통받고</a:t>
            </a:r>
            <a:r>
              <a:rPr lang="ko-KR" altLang="en-US" sz="1800" dirty="0"/>
              <a:t> 있습니다</a:t>
            </a:r>
            <a:r>
              <a:rPr lang="en-US" altLang="ko-KR" sz="1800" dirty="0"/>
              <a:t>.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27" y="2656573"/>
            <a:ext cx="6535433" cy="2912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0822" y="2656573"/>
            <a:ext cx="49185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샘플 수</a:t>
            </a:r>
            <a:r>
              <a:rPr lang="en-US" altLang="ko-KR" sz="1400" dirty="0"/>
              <a:t>: 768</a:t>
            </a:r>
          </a:p>
          <a:p>
            <a:r>
              <a:rPr lang="en-US" altLang="ko-KR" sz="1400" dirty="0"/>
              <a:t>•</a:t>
            </a:r>
            <a:r>
              <a:rPr lang="ko-KR" altLang="en-US" sz="1400" dirty="0"/>
              <a:t> 속성</a:t>
            </a:r>
            <a:r>
              <a:rPr lang="en-US" altLang="ko-KR" sz="1400" dirty="0"/>
              <a:t>: 8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1 (pregnant): </a:t>
            </a:r>
            <a:r>
              <a:rPr lang="ko-KR" altLang="en-US" sz="1400" dirty="0"/>
              <a:t>과거 임신 횟수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2 (plasma): </a:t>
            </a:r>
            <a:r>
              <a:rPr lang="ko-KR" altLang="en-US" sz="1400" dirty="0"/>
              <a:t>포도당 부하 검사 </a:t>
            </a:r>
            <a:r>
              <a:rPr lang="en-US" altLang="ko-KR" sz="1400" dirty="0"/>
              <a:t>2</a:t>
            </a:r>
            <a:r>
              <a:rPr lang="ko-KR" altLang="en-US" sz="1400" dirty="0"/>
              <a:t>시간 후 공복 혈당 농도</a:t>
            </a:r>
            <a:r>
              <a:rPr lang="en-US" altLang="ko-KR" sz="1400" dirty="0"/>
              <a:t>(mm Hg)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3 (pressure): </a:t>
            </a:r>
            <a:r>
              <a:rPr lang="ko-KR" altLang="en-US" sz="1400" dirty="0" err="1"/>
              <a:t>확장기</a:t>
            </a:r>
            <a:r>
              <a:rPr lang="ko-KR" altLang="en-US" sz="1400" dirty="0"/>
              <a:t> 혈압</a:t>
            </a:r>
            <a:r>
              <a:rPr lang="en-US" altLang="ko-KR" sz="1400" dirty="0"/>
              <a:t>(mm Hg)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4 (thickness): </a:t>
            </a:r>
            <a:r>
              <a:rPr lang="ko-KR" altLang="en-US" sz="1400" dirty="0" err="1"/>
              <a:t>삼두근</a:t>
            </a:r>
            <a:r>
              <a:rPr lang="ko-KR" altLang="en-US" sz="1400" dirty="0"/>
              <a:t> 피부 주름 두께</a:t>
            </a:r>
            <a:r>
              <a:rPr lang="en-US" altLang="ko-KR" sz="1400" dirty="0"/>
              <a:t>(mm)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5 (insulin): </a:t>
            </a:r>
            <a:r>
              <a:rPr lang="ko-KR" altLang="en-US" sz="1400" dirty="0"/>
              <a:t>혈청 인슐린</a:t>
            </a:r>
            <a:r>
              <a:rPr lang="en-US" altLang="ko-KR" sz="1400" dirty="0"/>
              <a:t>(2-hour, mu U/ml)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6 (BMI): </a:t>
            </a:r>
            <a:r>
              <a:rPr lang="ko-KR" altLang="en-US" sz="1400" dirty="0" err="1"/>
              <a:t>체질량</a:t>
            </a:r>
            <a:r>
              <a:rPr lang="ko-KR" altLang="en-US" sz="1400" dirty="0"/>
              <a:t> 지수</a:t>
            </a:r>
            <a:r>
              <a:rPr lang="en-US" altLang="ko-KR" sz="1400" dirty="0"/>
              <a:t>(BMI, weight in kg/(height in m)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7 (pedigree): </a:t>
            </a:r>
            <a:r>
              <a:rPr lang="ko-KR" altLang="en-US" sz="1400" dirty="0"/>
              <a:t>당뇨병 가족력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8 (age): </a:t>
            </a:r>
            <a:r>
              <a:rPr lang="ko-KR" altLang="en-US" sz="1400" dirty="0"/>
              <a:t>나이</a:t>
            </a:r>
          </a:p>
          <a:p>
            <a:r>
              <a:rPr lang="en-US" altLang="ko-KR" sz="1400" dirty="0"/>
              <a:t>•</a:t>
            </a:r>
            <a:r>
              <a:rPr lang="ko-KR" altLang="en-US" sz="1400" dirty="0"/>
              <a:t> 클래스</a:t>
            </a:r>
            <a:r>
              <a:rPr lang="en-US" altLang="ko-KR" sz="1400" dirty="0"/>
              <a:t>: </a:t>
            </a:r>
            <a:r>
              <a:rPr lang="ko-KR" altLang="en-US" sz="1400" dirty="0"/>
              <a:t>당뇨</a:t>
            </a:r>
            <a:r>
              <a:rPr lang="en-US" altLang="ko-KR" sz="1400" dirty="0"/>
              <a:t>(1), </a:t>
            </a:r>
            <a:r>
              <a:rPr lang="ko-KR" altLang="en-US" sz="1400" dirty="0"/>
              <a:t>당뇨 아님</a:t>
            </a:r>
            <a:r>
              <a:rPr lang="en-US" altLang="ko-KR" sz="1400" dirty="0"/>
              <a:t>(0)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01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흰색 포인트와 검은색 포인트의 좌표 </a:t>
            </a:r>
            <a:r>
              <a:rPr lang="en-US" altLang="ko-KR" sz="1800" b="1" dirty="0"/>
              <a:t>(x, y)</a:t>
            </a:r>
            <a:r>
              <a:rPr lang="ko-KR" altLang="en-US" sz="1800" b="1" dirty="0"/>
              <a:t>를 입력으로 받고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포인트가 검은색인지 흰색인지를 출력하는 알고리즘을 </a:t>
            </a:r>
            <a:r>
              <a:rPr lang="ko-KR" altLang="en-US" sz="1800" b="1" dirty="0" smtClean="0"/>
              <a:t>개발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입력은 </a:t>
            </a:r>
            <a:r>
              <a:rPr lang="ko-KR" altLang="en-US" sz="1800" dirty="0"/>
              <a:t>포인트의 좌표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기대 출력은 포인트의 색깔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알고리즘의 성능을 측정하는 방법은 정확히 분류한 포인트의 비율을 사용하여 알고리즘의 성능을 측정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9" y="2958158"/>
            <a:ext cx="9017136" cy="293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2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피마 인디언 데이터 분석 </a:t>
            </a:r>
            <a:r>
              <a:rPr lang="ko-KR" altLang="en-US" sz="1800" b="1" dirty="0" smtClean="0"/>
              <a:t>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7516" y="1320934"/>
            <a:ext cx="10895797" cy="52242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</a:t>
            </a:r>
            <a:r>
              <a:rPr lang="ko-KR" altLang="en-US" sz="1800" b="1" dirty="0" smtClean="0"/>
              <a:t>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아이리스 데이터의 샘플</a:t>
            </a:r>
            <a:r>
              <a:rPr lang="en-US" altLang="ko-KR" sz="1800" dirty="0"/>
              <a:t>, </a:t>
            </a:r>
            <a:r>
              <a:rPr lang="ko-KR" altLang="en-US" sz="1800" dirty="0"/>
              <a:t>속성</a:t>
            </a:r>
            <a:r>
              <a:rPr lang="en-US" altLang="ko-KR" sz="1800" dirty="0"/>
              <a:t>, </a:t>
            </a:r>
            <a:r>
              <a:rPr lang="ko-KR" altLang="en-US" sz="1800" dirty="0"/>
              <a:t>클래스 구분</a:t>
            </a:r>
            <a:endParaRPr lang="en-US" altLang="ko-KR" sz="18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2458" y="2656573"/>
            <a:ext cx="44468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샘플 수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150</a:t>
            </a:r>
            <a:endParaRPr lang="en-US" altLang="ko-KR" sz="1400" dirty="0"/>
          </a:p>
          <a:p>
            <a:r>
              <a:rPr lang="en-US" altLang="ko-KR" sz="1400" dirty="0"/>
              <a:t>• </a:t>
            </a:r>
            <a:r>
              <a:rPr lang="ko-KR" altLang="en-US" sz="1400" dirty="0"/>
              <a:t>속성 수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4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1: </a:t>
            </a:r>
            <a:r>
              <a:rPr lang="ko-KR" altLang="en-US" sz="1400" dirty="0"/>
              <a:t>꽃받침 길이 </a:t>
            </a:r>
            <a:r>
              <a:rPr lang="en-US" altLang="ko-KR" sz="1400" dirty="0"/>
              <a:t>(sepal length,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2: </a:t>
            </a:r>
            <a:r>
              <a:rPr lang="ko-KR" altLang="en-US" sz="1400" dirty="0"/>
              <a:t>꽃받침 넓이 </a:t>
            </a:r>
            <a:r>
              <a:rPr lang="en-US" altLang="ko-KR" sz="1400" dirty="0"/>
              <a:t>(sepal width,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3: </a:t>
            </a:r>
            <a:r>
              <a:rPr lang="ko-KR" altLang="en-US" sz="1400" dirty="0"/>
              <a:t>꽃잎 길이 </a:t>
            </a:r>
            <a:r>
              <a:rPr lang="en-US" altLang="ko-KR" sz="1400" dirty="0"/>
              <a:t>(petal length,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정보 </a:t>
            </a:r>
            <a:r>
              <a:rPr lang="en-US" altLang="ko-KR" sz="1400" dirty="0"/>
              <a:t>4: </a:t>
            </a:r>
            <a:r>
              <a:rPr lang="ko-KR" altLang="en-US" sz="1400" dirty="0"/>
              <a:t>꽃잎 넓이 </a:t>
            </a:r>
            <a:r>
              <a:rPr lang="en-US" altLang="ko-KR" sz="1400" dirty="0"/>
              <a:t>(petal width, </a:t>
            </a:r>
            <a:r>
              <a:rPr lang="ko-KR" altLang="en-US" sz="1400" dirty="0"/>
              <a:t>단위</a:t>
            </a:r>
            <a:r>
              <a:rPr lang="en-US" altLang="ko-KR" sz="1400" dirty="0"/>
              <a:t>: cm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• </a:t>
            </a:r>
            <a:r>
              <a:rPr lang="ko-KR" altLang="en-US" sz="1400" dirty="0"/>
              <a:t>클래스</a:t>
            </a:r>
            <a:r>
              <a:rPr lang="en-US" altLang="ko-KR" sz="1400" dirty="0"/>
              <a:t>: Iris-</a:t>
            </a:r>
            <a:r>
              <a:rPr lang="en-US" altLang="ko-KR" sz="1400" dirty="0" err="1"/>
              <a:t>setosa</a:t>
            </a:r>
            <a:r>
              <a:rPr lang="en-US" altLang="ko-KR" sz="1400" dirty="0"/>
              <a:t>, Iris-</a:t>
            </a:r>
            <a:r>
              <a:rPr lang="en-US" altLang="ko-KR" sz="1400" dirty="0" err="1"/>
              <a:t>versicolor</a:t>
            </a:r>
            <a:r>
              <a:rPr lang="en-US" altLang="ko-KR" sz="1400" dirty="0"/>
              <a:t>, Iris-</a:t>
            </a:r>
            <a:r>
              <a:rPr lang="en-US" altLang="ko-KR" sz="1400" dirty="0" err="1"/>
              <a:t>virginica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5" y="1797704"/>
            <a:ext cx="7024298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분석 </a:t>
            </a:r>
            <a:r>
              <a:rPr lang="ko-KR" altLang="en-US" sz="1800" b="1" dirty="0" smtClean="0"/>
              <a:t>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411"/>
            <a:ext cx="10895797" cy="5400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</a:t>
            </a:r>
            <a:r>
              <a:rPr lang="ko-KR" altLang="en-US" sz="1800" b="1" dirty="0" smtClean="0"/>
              <a:t>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소프트맥스</a:t>
            </a:r>
            <a:r>
              <a:rPr lang="en-US" altLang="ko-KR" sz="1800" dirty="0"/>
              <a:t>(</a:t>
            </a:r>
            <a:r>
              <a:rPr lang="en-US" altLang="ko-KR" sz="1800" dirty="0" err="1"/>
              <a:t>softmax</a:t>
            </a:r>
            <a:r>
              <a:rPr lang="en-US" altLang="ko-KR" sz="1800" dirty="0" smtClean="0"/>
              <a:t>) - </a:t>
            </a:r>
            <a:r>
              <a:rPr lang="ko-KR" altLang="en-US" sz="1800" dirty="0" smtClean="0">
                <a:solidFill>
                  <a:srgbClr val="C00000"/>
                </a:solidFill>
              </a:rPr>
              <a:t>총합이 </a:t>
            </a:r>
            <a:r>
              <a:rPr lang="en-US" altLang="ko-KR" sz="1800" dirty="0">
                <a:solidFill>
                  <a:srgbClr val="C00000"/>
                </a:solidFill>
              </a:rPr>
              <a:t>1</a:t>
            </a:r>
            <a:r>
              <a:rPr lang="ko-KR" altLang="en-US" sz="1800" dirty="0">
                <a:solidFill>
                  <a:srgbClr val="C00000"/>
                </a:solidFill>
              </a:rPr>
              <a:t>인 형태로 바꿔서 계산해 주는 </a:t>
            </a:r>
            <a:r>
              <a:rPr lang="ko-KR" altLang="en-US" sz="1800" dirty="0" smtClean="0">
                <a:solidFill>
                  <a:srgbClr val="C00000"/>
                </a:solidFill>
              </a:rPr>
              <a:t>함수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</a:t>
            </a:r>
            <a:r>
              <a:rPr lang="ko-KR" altLang="en-US" sz="1800" u="sng" dirty="0" smtClean="0"/>
              <a:t>합계가 </a:t>
            </a:r>
            <a:r>
              <a:rPr lang="en-US" altLang="ko-KR" sz="1800" u="sng" dirty="0"/>
              <a:t>1</a:t>
            </a:r>
            <a:r>
              <a:rPr lang="ko-KR" altLang="en-US" sz="1800" u="sng" dirty="0"/>
              <a:t>인 형태로 변환하면 큰 값이 두드러지게 나타나고 작은 값은 더 작아집니다</a:t>
            </a:r>
            <a:r>
              <a:rPr lang="en-US" altLang="ko-KR" sz="1800" dirty="0"/>
              <a:t>.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</a:t>
            </a:r>
            <a:r>
              <a:rPr lang="ko-KR" altLang="en-US" sz="1800" dirty="0" smtClean="0"/>
              <a:t>이 </a:t>
            </a:r>
            <a:r>
              <a:rPr lang="ko-KR" altLang="en-US" sz="1800" dirty="0"/>
              <a:t>값이 교차 엔트로피를 지나 </a:t>
            </a:r>
            <a:r>
              <a:rPr lang="en-US" altLang="ko-KR" sz="1800" dirty="0"/>
              <a:t>[1., 0., 0.]</a:t>
            </a:r>
            <a:r>
              <a:rPr lang="ko-KR" altLang="en-US" sz="1800" dirty="0"/>
              <a:t>으로 변화하게 되면 우리가 원하는 원</a:t>
            </a:r>
            <a:r>
              <a:rPr lang="en-US" altLang="ko-KR" sz="1800" dirty="0"/>
              <a:t>-</a:t>
            </a:r>
            <a:r>
              <a:rPr lang="ko-KR" altLang="en-US" sz="1800" dirty="0" err="1"/>
              <a:t>핫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인코딩</a:t>
            </a:r>
            <a:r>
              <a:rPr lang="ko-KR" altLang="en-US" sz="1800" dirty="0"/>
              <a:t> 값</a:t>
            </a:r>
            <a:r>
              <a:rPr lang="en-US" altLang="ko-KR" sz="1800" dirty="0" smtClean="0"/>
              <a:t>,</a:t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</a:t>
            </a:r>
            <a:r>
              <a:rPr lang="ko-KR" altLang="en-US" sz="1800" dirty="0" smtClean="0"/>
              <a:t>즉 </a:t>
            </a:r>
            <a:r>
              <a:rPr lang="ko-KR" altLang="en-US" sz="1800" dirty="0"/>
              <a:t>하나만 </a:t>
            </a:r>
            <a:r>
              <a:rPr lang="en-US" altLang="ko-KR" sz="1800" dirty="0"/>
              <a:t>1</a:t>
            </a:r>
            <a:r>
              <a:rPr lang="ko-KR" altLang="en-US" sz="1800" dirty="0"/>
              <a:t>이고 나머지는 모두 </a:t>
            </a:r>
            <a:r>
              <a:rPr lang="en-US" altLang="ko-KR" sz="1800" dirty="0"/>
              <a:t>0</a:t>
            </a:r>
            <a:r>
              <a:rPr lang="ko-KR" altLang="en-US" sz="1800" dirty="0"/>
              <a:t>인 형태로 전환시킬 수 </a:t>
            </a:r>
            <a:r>
              <a:rPr lang="ko-KR" altLang="en-US" sz="1800" dirty="0" smtClean="0"/>
              <a:t>있습니다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20" y="2623015"/>
            <a:ext cx="4693719" cy="26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다중 분류 분석 </a:t>
            </a:r>
            <a:r>
              <a:rPr lang="ko-KR" altLang="en-US" sz="1800" b="1" dirty="0" smtClean="0"/>
              <a:t>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411"/>
            <a:ext cx="10895797" cy="5242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0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1967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</a:t>
            </a:r>
            <a:r>
              <a:rPr lang="ko-KR" altLang="en-US" sz="1800" b="1" dirty="0" smtClean="0"/>
              <a:t>예측 분석 실습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09" y="1395662"/>
            <a:ext cx="5142147" cy="54213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038" y="1395662"/>
            <a:ext cx="5767909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분석</a:t>
            </a:r>
            <a:r>
              <a:rPr lang="ko-KR" altLang="en-US" sz="1800" b="1" dirty="0" smtClean="0"/>
              <a:t> 실습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36846"/>
            <a:ext cx="10895797" cy="56211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과적합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피하기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과적합</a:t>
            </a:r>
            <a:r>
              <a:rPr lang="en-US" altLang="ko-KR" sz="1800" dirty="0"/>
              <a:t>(over fitting) -  </a:t>
            </a:r>
            <a:r>
              <a:rPr lang="ko-KR" altLang="en-US" sz="1800" dirty="0"/>
              <a:t>모델이 학습 </a:t>
            </a:r>
            <a:r>
              <a:rPr lang="ko-KR" altLang="en-US" sz="1800" dirty="0" err="1"/>
              <a:t>데이터셋</a:t>
            </a:r>
            <a:r>
              <a:rPr lang="ko-KR" altLang="en-US" sz="1800" dirty="0"/>
              <a:t> 안에서는 일정 수준 이상의 예측 정확도를 보이지만</a:t>
            </a:r>
            <a:r>
              <a:rPr lang="en-US" altLang="ko-KR" sz="1800" dirty="0"/>
              <a:t>, </a:t>
            </a:r>
            <a:r>
              <a:rPr lang="ko-KR" altLang="en-US" sz="1800" dirty="0"/>
              <a:t>새로운 데이터에 적용하면 잘 맞지 않는 </a:t>
            </a:r>
            <a:r>
              <a:rPr lang="ko-KR" altLang="en-US" sz="1800" dirty="0" smtClean="0"/>
              <a:t>것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과적합은</a:t>
            </a:r>
            <a:r>
              <a:rPr lang="ko-KR" altLang="en-US" sz="1800" dirty="0"/>
              <a:t> 층이 너무 많거나 변수가 복잡해서 발생하기도 하고 </a:t>
            </a:r>
            <a:r>
              <a:rPr lang="ko-KR" altLang="en-US" sz="1800" dirty="0" err="1"/>
              <a:t>테스트셋과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학습셋이</a:t>
            </a:r>
            <a:r>
              <a:rPr lang="ko-KR" altLang="en-US" sz="1800" dirty="0"/>
              <a:t> 중복될 때 생기기도 </a:t>
            </a:r>
            <a:r>
              <a:rPr lang="ko-KR" altLang="en-US" sz="1800" dirty="0" smtClean="0"/>
              <a:t>합니다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과적합을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방지 방법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학습을 </a:t>
            </a:r>
            <a:r>
              <a:rPr lang="ko-KR" altLang="en-US" sz="1800" dirty="0"/>
              <a:t>하는 </a:t>
            </a:r>
            <a:r>
              <a:rPr lang="ko-KR" altLang="en-US" sz="1800" dirty="0" err="1"/>
              <a:t>데이터셋과</a:t>
            </a:r>
            <a:r>
              <a:rPr lang="ko-KR" altLang="en-US" sz="1800" dirty="0"/>
              <a:t> 이를 테스트할 </a:t>
            </a:r>
            <a:r>
              <a:rPr lang="ko-KR" altLang="en-US" sz="1800" dirty="0" err="1"/>
              <a:t>데이터셋을</a:t>
            </a:r>
            <a:r>
              <a:rPr lang="ko-KR" altLang="en-US" sz="1800" dirty="0"/>
              <a:t> 완전히 구분한 다음 학습과 동시에 테스트를 병행하며 </a:t>
            </a:r>
            <a:r>
              <a:rPr lang="ko-KR" altLang="en-US" sz="1800" dirty="0" smtClean="0"/>
              <a:t>진행 </a:t>
            </a:r>
            <a:endParaRPr lang="en-US" altLang="ko-KR" sz="18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77" y="3291989"/>
            <a:ext cx="3638550" cy="2886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33" y="3291989"/>
            <a:ext cx="63912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/>
              <a:t>과적합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피하기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/>
              <a:t>머신러닝의</a:t>
            </a:r>
            <a:r>
              <a:rPr lang="ko-KR" altLang="en-US" sz="1800" dirty="0"/>
              <a:t> 최종 </a:t>
            </a:r>
            <a:r>
              <a:rPr lang="ko-KR" altLang="en-US" sz="1800" dirty="0" smtClean="0"/>
              <a:t>목적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 </a:t>
            </a:r>
            <a:r>
              <a:rPr lang="ko-KR" altLang="en-US" sz="1800" u="sng" dirty="0"/>
              <a:t>과거의 데이터를 토대로 새로운 데이터를 예측하는 </a:t>
            </a:r>
            <a:r>
              <a:rPr lang="ko-KR" altLang="en-US" sz="1800" u="sng" dirty="0" smtClean="0"/>
              <a:t>것</a:t>
            </a:r>
            <a:r>
              <a:rPr lang="en-US" altLang="ko-KR" sz="1800" u="sng" dirty="0" smtClean="0"/>
              <a:t> </a:t>
            </a:r>
            <a:br>
              <a:rPr lang="en-US" altLang="ko-KR" sz="1800" u="sng" dirty="0" smtClean="0"/>
            </a:br>
            <a:r>
              <a:rPr lang="en-US" altLang="ko-KR" sz="1800" dirty="0" smtClean="0"/>
              <a:t>                                </a:t>
            </a:r>
            <a:r>
              <a:rPr lang="ko-KR" altLang="en-US" sz="1800" u="sng" dirty="0" smtClean="0"/>
              <a:t>새로운 </a:t>
            </a:r>
            <a:r>
              <a:rPr lang="ko-KR" altLang="en-US" sz="1800" u="sng" dirty="0"/>
              <a:t>데이터에 사용할 모델을 만드는 </a:t>
            </a:r>
            <a:r>
              <a:rPr lang="ko-KR" altLang="en-US" sz="1800" u="sng" dirty="0" smtClean="0"/>
              <a:t>것</a:t>
            </a:r>
            <a:endParaRPr lang="en-US" altLang="ko-KR" sz="1800" u="sng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 err="1" smtClean="0"/>
              <a:t>학습셋만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가지고 </a:t>
            </a:r>
            <a:r>
              <a:rPr lang="ko-KR" altLang="en-US" sz="1800" dirty="0" err="1"/>
              <a:t>평가할때</a:t>
            </a:r>
            <a:r>
              <a:rPr lang="en-US" altLang="ko-KR" sz="1800" dirty="0"/>
              <a:t>, </a:t>
            </a:r>
            <a:r>
              <a:rPr lang="ko-KR" altLang="en-US" sz="1800" dirty="0"/>
              <a:t>층을 더하거나 </a:t>
            </a:r>
            <a:r>
              <a:rPr lang="ko-KR" altLang="en-US" sz="1800" dirty="0" err="1"/>
              <a:t>에포크</a:t>
            </a:r>
            <a:r>
              <a:rPr lang="en-US" altLang="ko-KR" sz="1800" dirty="0"/>
              <a:t>(epoch) </a:t>
            </a:r>
            <a:r>
              <a:rPr lang="ko-KR" altLang="en-US" sz="1800" dirty="0"/>
              <a:t>값을 높여 실행 횟수를 늘리면 정확도가 계속해서 올라갈 수 있습니다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학습 </a:t>
            </a:r>
            <a:r>
              <a:rPr lang="ko-KR" altLang="en-US" sz="1800" dirty="0" err="1"/>
              <a:t>데이터셋만으로</a:t>
            </a:r>
            <a:r>
              <a:rPr lang="ko-KR" altLang="en-US" sz="1800" dirty="0"/>
              <a:t> 평가한 예측 성공률이 </a:t>
            </a:r>
            <a:r>
              <a:rPr lang="ko-KR" altLang="en-US" sz="1800" dirty="0" err="1"/>
              <a:t>테스트셋에서도</a:t>
            </a:r>
            <a:r>
              <a:rPr lang="ko-KR" altLang="en-US" sz="1800" dirty="0"/>
              <a:t> 그대로 나타나지는 않습니다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학습이 깊어져서 </a:t>
            </a:r>
            <a:r>
              <a:rPr lang="ko-KR" altLang="en-US" sz="1800" dirty="0" err="1"/>
              <a:t>학습셋</a:t>
            </a:r>
            <a:r>
              <a:rPr lang="ko-KR" altLang="en-US" sz="1800" dirty="0"/>
              <a:t> 내부에서의 성공률은 높아져도 </a:t>
            </a:r>
            <a:r>
              <a:rPr lang="ko-KR" altLang="en-US" sz="1800" dirty="0" err="1"/>
              <a:t>테스트셋에서는</a:t>
            </a:r>
            <a:r>
              <a:rPr lang="ko-KR" altLang="en-US" sz="1800" dirty="0"/>
              <a:t> 효과가 없다면 </a:t>
            </a:r>
            <a:r>
              <a:rPr lang="ko-KR" altLang="en-US" sz="1800" dirty="0" err="1"/>
              <a:t>과적합이</a:t>
            </a:r>
            <a:r>
              <a:rPr lang="ko-KR" altLang="en-US" sz="1800" dirty="0"/>
              <a:t> 일어나고 있는 </a:t>
            </a:r>
            <a:r>
              <a:rPr lang="ko-KR" altLang="en-US" sz="1800" dirty="0" smtClean="0"/>
              <a:t>것입니다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18" y="3579246"/>
            <a:ext cx="3705225" cy="2571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321" y="6174781"/>
            <a:ext cx="4587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학습이 계속되면 </a:t>
            </a:r>
            <a:r>
              <a:rPr lang="ko-KR" altLang="en-US" sz="1600" dirty="0" err="1">
                <a:solidFill>
                  <a:srgbClr val="C00000"/>
                </a:solidFill>
              </a:rPr>
              <a:t>학습셋에서의</a:t>
            </a:r>
            <a:r>
              <a:rPr lang="ko-KR" altLang="en-US" sz="1600" dirty="0">
                <a:solidFill>
                  <a:srgbClr val="C00000"/>
                </a:solidFill>
              </a:rPr>
              <a:t> 정확도는 계속 올라가지만</a:t>
            </a:r>
            <a:r>
              <a:rPr lang="en-US" altLang="ko-KR" sz="1600" dirty="0">
                <a:solidFill>
                  <a:srgbClr val="C00000"/>
                </a:solidFill>
              </a:rPr>
              <a:t>, </a:t>
            </a:r>
            <a:r>
              <a:rPr lang="ko-KR" altLang="en-US" sz="1600" dirty="0" err="1">
                <a:solidFill>
                  <a:srgbClr val="C00000"/>
                </a:solidFill>
              </a:rPr>
              <a:t>테스트셋에서는</a:t>
            </a:r>
            <a:r>
              <a:rPr lang="ko-KR" altLang="en-US" sz="1600" dirty="0">
                <a:solidFill>
                  <a:srgbClr val="C00000"/>
                </a:solidFill>
              </a:rPr>
              <a:t> </a:t>
            </a:r>
            <a:r>
              <a:rPr lang="ko-KR" altLang="en-US" sz="1600" dirty="0" err="1">
                <a:solidFill>
                  <a:srgbClr val="C00000"/>
                </a:solidFill>
              </a:rPr>
              <a:t>과적합이</a:t>
            </a:r>
            <a:r>
              <a:rPr lang="ko-KR" altLang="en-US" sz="1600" dirty="0">
                <a:solidFill>
                  <a:srgbClr val="C00000"/>
                </a:solidFill>
              </a:rPr>
              <a:t> 발생</a:t>
            </a:r>
            <a:r>
              <a:rPr lang="en-US" altLang="ko-KR" sz="1600" dirty="0">
                <a:solidFill>
                  <a:srgbClr val="C00000"/>
                </a:solidFill>
              </a:rPr>
              <a:t>!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807" y="3647812"/>
            <a:ext cx="5324636" cy="30736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813659" y="5823284"/>
            <a:ext cx="5342021" cy="8981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</a:t>
            </a:r>
            <a:r>
              <a:rPr lang="ko-KR" altLang="en-US" sz="1800" b="1" dirty="0" smtClean="0"/>
              <a:t>분석</a:t>
            </a:r>
            <a:r>
              <a:rPr lang="en-US" altLang="ko-KR" sz="1800" b="1" dirty="0" smtClean="0"/>
              <a:t>(</a:t>
            </a:r>
            <a:r>
              <a:rPr lang="ko-KR" altLang="en-US" sz="1800" b="1" dirty="0" err="1"/>
              <a:t>학습셋과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테스트셋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구분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실습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36846"/>
            <a:ext cx="10895797" cy="4971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6210" y="825271"/>
            <a:ext cx="11700989" cy="376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err="1" smtClean="0"/>
              <a:t>딥러닝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기본 </a:t>
            </a:r>
            <a:r>
              <a:rPr lang="ko-KR" altLang="en-US" sz="1800" dirty="0"/>
              <a:t>층을 겹겹이 쌓아 올려 구성한 신경망</a:t>
            </a:r>
            <a:r>
              <a:rPr lang="en-US" altLang="ko-KR" sz="1800" dirty="0"/>
              <a:t>(neural network)</a:t>
            </a:r>
            <a:r>
              <a:rPr lang="ko-KR" altLang="en-US" sz="1800" dirty="0"/>
              <a:t>이라는 모델을 사용하여 표현 층을 </a:t>
            </a:r>
            <a:r>
              <a:rPr lang="ko-KR" altLang="en-US" sz="1800" dirty="0" smtClean="0"/>
              <a:t>학습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층 기반 표현 학습</a:t>
            </a:r>
            <a:r>
              <a:rPr lang="en-US" altLang="ko-KR" sz="1800" dirty="0"/>
              <a:t>(layered representations learning) </a:t>
            </a:r>
            <a:r>
              <a:rPr lang="ko-KR" altLang="en-US" sz="1800" dirty="0"/>
              <a:t>또는 계층적 표현 학습</a:t>
            </a:r>
            <a:r>
              <a:rPr lang="en-US" altLang="ko-KR" sz="1800" dirty="0"/>
              <a:t>(hierarchical representations learning</a:t>
            </a:r>
            <a:r>
              <a:rPr lang="en-US" altLang="ko-KR" sz="18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깊은 신경망</a:t>
            </a:r>
            <a:r>
              <a:rPr lang="en-US" altLang="ko-KR" sz="1800" b="1" dirty="0" smtClean="0"/>
              <a:t>(Deep Neural Network : DNN)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  <a:endParaRPr lang="en-US" altLang="ko-KR" sz="1800" b="1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신경망을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개 이상 중첩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  <a:p>
            <a:pPr lvl="1">
              <a:buFont typeface="Wingdings" pitchFamily="2" charset="2"/>
              <a:buChar char="§"/>
            </a:pP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인공 지능과 머신 러닝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딥</a:t>
            </a:r>
            <a:r>
              <a:rPr lang="ko-KR" altLang="en-US" sz="2400" b="1" dirty="0"/>
              <a:t> 러닝의 차이점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51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</a:t>
            </a:r>
            <a:r>
              <a:rPr lang="ko-KR" altLang="en-US" sz="1800" b="1" dirty="0" smtClean="0"/>
              <a:t>분석</a:t>
            </a:r>
            <a:r>
              <a:rPr lang="en-US" altLang="ko-KR" sz="1800" b="1" dirty="0" smtClean="0"/>
              <a:t>(</a:t>
            </a:r>
            <a:r>
              <a:rPr lang="ko-KR" altLang="en-US" sz="1800" b="1" dirty="0" err="1"/>
              <a:t>학습셋과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테스트셋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구분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실습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36846"/>
            <a:ext cx="10895797" cy="3527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초음파 </a:t>
            </a:r>
            <a:r>
              <a:rPr lang="ko-KR" altLang="en-US" sz="1800" b="1" dirty="0"/>
              <a:t>광물 예측 </a:t>
            </a:r>
            <a:r>
              <a:rPr lang="ko-KR" altLang="en-US" sz="1800" b="1" dirty="0" smtClean="0"/>
              <a:t>분석 </a:t>
            </a:r>
            <a:r>
              <a:rPr lang="en-US" altLang="ko-KR" sz="1800" b="1" dirty="0" smtClean="0"/>
              <a:t>- </a:t>
            </a:r>
            <a:r>
              <a:rPr lang="ko-KR" altLang="en-US" sz="1800" b="1" dirty="0"/>
              <a:t>모델 저장과 재사용</a:t>
            </a:r>
            <a:r>
              <a:rPr lang="ko-KR" altLang="en-US" sz="1800" b="1" dirty="0" smtClean="0"/>
              <a:t>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349" y="1386038"/>
            <a:ext cx="10895797" cy="378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5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/>
              <a:t>k</a:t>
            </a:r>
            <a:r>
              <a:rPr lang="ko-KR" altLang="en-US" sz="1800" b="1" dirty="0"/>
              <a:t>겹 교차 </a:t>
            </a:r>
            <a:r>
              <a:rPr lang="ko-KR" altLang="en-US" sz="1800" b="1" dirty="0" smtClean="0"/>
              <a:t>검증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k</a:t>
            </a:r>
            <a:r>
              <a:rPr lang="ko-KR" altLang="en-US" sz="1800" dirty="0"/>
              <a:t>겹 교차 검증</a:t>
            </a:r>
            <a:r>
              <a:rPr lang="en-US" altLang="ko-KR" sz="1800" dirty="0"/>
              <a:t>(k-fold cross validation) - k</a:t>
            </a:r>
            <a:r>
              <a:rPr lang="ko-KR" altLang="en-US" sz="1800" dirty="0"/>
              <a:t>겹 교차 검증이란 </a:t>
            </a:r>
            <a:r>
              <a:rPr lang="ko-KR" altLang="en-US" sz="1800" dirty="0" err="1"/>
              <a:t>데이터셋을</a:t>
            </a:r>
            <a:r>
              <a:rPr lang="ko-KR" altLang="en-US" sz="1800" dirty="0"/>
              <a:t> 여러 개로 나누어 하나씩 </a:t>
            </a:r>
            <a:r>
              <a:rPr lang="ko-KR" altLang="en-US" sz="1800" dirty="0" err="1"/>
              <a:t>테스트셋으로</a:t>
            </a:r>
            <a:r>
              <a:rPr lang="ko-KR" altLang="en-US" sz="1800" dirty="0"/>
              <a:t> 사용하고 나머지를 모두 합해서 </a:t>
            </a:r>
            <a:r>
              <a:rPr lang="ko-KR" altLang="en-US" sz="1800" dirty="0" err="1"/>
              <a:t>학습셋으로</a:t>
            </a:r>
            <a:r>
              <a:rPr lang="ko-KR" altLang="en-US" sz="1800" dirty="0"/>
              <a:t> 사용하는 방법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데이터가 충분치 않은 경우</a:t>
            </a:r>
            <a:r>
              <a:rPr lang="en-US" altLang="ko-KR" sz="1800" dirty="0"/>
              <a:t>, </a:t>
            </a:r>
            <a:r>
              <a:rPr lang="ko-KR" altLang="en-US" sz="1800" dirty="0"/>
              <a:t>데이터의 </a:t>
            </a:r>
            <a:r>
              <a:rPr lang="en-US" altLang="ko-KR" sz="1800" dirty="0"/>
              <a:t>100%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테스트셋으로</a:t>
            </a:r>
            <a:r>
              <a:rPr lang="ko-KR" altLang="en-US" sz="1800" dirty="0"/>
              <a:t> 사용할 수 있습니다</a:t>
            </a:r>
            <a:r>
              <a:rPr lang="en-US" altLang="ko-KR" sz="1800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33" y="2704699"/>
            <a:ext cx="6838480" cy="34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초음파 광물 예측 분석 </a:t>
            </a:r>
            <a:r>
              <a:rPr lang="en-US" altLang="ko-KR" sz="1800" b="1" dirty="0" smtClean="0"/>
              <a:t>- k</a:t>
            </a:r>
            <a:r>
              <a:rPr lang="ko-KR" altLang="en-US" sz="1800" b="1" dirty="0"/>
              <a:t>겹 교차 </a:t>
            </a:r>
            <a:r>
              <a:rPr lang="ko-KR" altLang="en-US" sz="1800" b="1" dirty="0" smtClean="0"/>
              <a:t>검증  </a:t>
            </a:r>
            <a:r>
              <a:rPr lang="en-US" altLang="ko-KR" sz="1800" b="1" dirty="0" smtClean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098"/>
            <a:ext cx="10895797" cy="5497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10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개의 파일로 쪼개 테스트하는 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10-fold cross validation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을 실시하도록 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n_fold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의 값을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설정한 뒤 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StratifiedKFold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 함수에 적용했습니다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그런 다음 모델을 만들고 실행하는 부분을 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 구문으로 묶어 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n_fold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만큼 반복되게 합니다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rgbClr val="C00000"/>
                </a:solidFill>
              </a:rPr>
              <a:t>from </a:t>
            </a:r>
            <a:r>
              <a:rPr lang="en-US" altLang="ko-KR" sz="1600" b="1" dirty="0" err="1">
                <a:solidFill>
                  <a:srgbClr val="C00000"/>
                </a:solidFill>
              </a:rPr>
              <a:t>sklearn.model_selection</a:t>
            </a:r>
            <a:r>
              <a:rPr lang="en-US" altLang="ko-KR" sz="1600" b="1" dirty="0">
                <a:solidFill>
                  <a:srgbClr val="C00000"/>
                </a:solidFill>
              </a:rPr>
              <a:t> import </a:t>
            </a:r>
            <a:r>
              <a:rPr lang="en-US" altLang="ko-KR" sz="1600" b="1" dirty="0" err="1">
                <a:solidFill>
                  <a:srgbClr val="C00000"/>
                </a:solidFill>
              </a:rPr>
              <a:t>StratifiedKFold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</a:t>
            </a:r>
            <a:r>
              <a:rPr lang="ko-KR" altLang="en-US" sz="1800" b="1" dirty="0"/>
              <a:t>분석 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총 </a:t>
            </a:r>
            <a:r>
              <a:rPr lang="en-US" altLang="ko-KR" sz="1800" dirty="0"/>
              <a:t>6497</a:t>
            </a:r>
            <a:r>
              <a:rPr lang="ko-KR" altLang="en-US" sz="1800" dirty="0"/>
              <a:t>개의 샘플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13</a:t>
            </a:r>
            <a:r>
              <a:rPr lang="ko-KR" altLang="en-US" sz="1800" dirty="0"/>
              <a:t>개의 속성</a:t>
            </a: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56" y="1922655"/>
            <a:ext cx="5796447" cy="349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</a:t>
            </a:r>
            <a:r>
              <a:rPr lang="ko-KR" altLang="en-US" sz="1800" b="1" dirty="0"/>
              <a:t>분석 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098"/>
            <a:ext cx="10895797" cy="5497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71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</a:t>
            </a:r>
            <a:r>
              <a:rPr lang="ko-KR" altLang="en-US" sz="1800" b="1" dirty="0"/>
              <a:t>분석 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2" y="1224099"/>
            <a:ext cx="10895797" cy="15768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0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분석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모델 업데이트 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3" y="1224099"/>
            <a:ext cx="10720078" cy="5243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에포크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(epoch)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마다 모델의 정확도를 함께 기록하면서 저장</a:t>
            </a:r>
          </a:p>
          <a:p>
            <a:endParaRPr lang="ko-KR" altLang="en-US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C00000"/>
                </a:solidFill>
              </a:rPr>
              <a:t>from </a:t>
            </a:r>
            <a:r>
              <a:rPr lang="en-US" altLang="ko-KR" sz="1600" b="1" dirty="0" err="1">
                <a:solidFill>
                  <a:srgbClr val="C00000"/>
                </a:solidFill>
              </a:rPr>
              <a:t>keras.callbacks</a:t>
            </a:r>
            <a:r>
              <a:rPr lang="en-US" altLang="ko-KR" sz="1600" b="1" dirty="0">
                <a:solidFill>
                  <a:srgbClr val="C00000"/>
                </a:solidFill>
              </a:rPr>
              <a:t> import </a:t>
            </a:r>
            <a:r>
              <a:rPr lang="en-US" altLang="ko-KR" sz="1600" b="1" dirty="0" err="1">
                <a:solidFill>
                  <a:srgbClr val="C00000"/>
                </a:solidFill>
              </a:rPr>
              <a:t>ModelCheckpoint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분석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그래프 표현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3" y="1224099"/>
            <a:ext cx="10720078" cy="5243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import</a:t>
            </a:r>
            <a:r>
              <a:rPr lang="en-US" altLang="ko-KR" sz="1600" dirty="0">
                <a:solidFill>
                  <a:srgbClr val="C00000"/>
                </a:solidFill>
              </a:rPr>
              <a:t> </a:t>
            </a:r>
            <a:r>
              <a:rPr lang="en-US" altLang="ko-KR" sz="1600" dirty="0" err="1">
                <a:solidFill>
                  <a:srgbClr val="C00000"/>
                </a:solidFill>
              </a:rPr>
              <a:t>matplotlib.pyplot</a:t>
            </a:r>
            <a:r>
              <a:rPr lang="en-US" altLang="ko-KR" sz="1600" dirty="0">
                <a:solidFill>
                  <a:srgbClr val="C00000"/>
                </a:solidFill>
              </a:rPr>
              <a:t> as </a:t>
            </a:r>
            <a:r>
              <a:rPr lang="en-US" altLang="ko-KR" sz="1600" dirty="0" err="1" smtClean="0">
                <a:solidFill>
                  <a:srgbClr val="C00000"/>
                </a:solidFill>
              </a:rPr>
              <a:t>plt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…………………………</a:t>
            </a: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sample()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함수를 이용하여 전체 샘플 중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15%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만 불러오게 하고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배치 크기는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500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늘려 한 번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딥러닝을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가동할 때 더 많이 입력되게끔 했습니다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불러온 샘플 중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33%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는 분리하여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테스트셋으로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사용하였습니다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 실행 및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y_vloss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(33%)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실험 결과의 오차 값을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y_acc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학습셋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(67%)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으로 측정한 정확도의 값을 저장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x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값을 지정하고 정확도를 파란색으로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오차를 빨간색으로 표시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1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39280" y="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SQL </a:t>
            </a:r>
            <a:r>
              <a:rPr lang="ko-KR" altLang="en-US" sz="2800" b="1">
                <a:solidFill>
                  <a:schemeClr val="bg1"/>
                </a:solidFill>
              </a:rPr>
              <a:t>튜닝 개요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31127" y="813707"/>
            <a:ext cx="11700989" cy="553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1800" b="1" dirty="0"/>
              <a:t>와인의 종류 </a:t>
            </a:r>
            <a:r>
              <a:rPr lang="ko-KR" altLang="en-US" sz="1800" b="1" dirty="0" smtClean="0"/>
              <a:t>예측 분석 </a:t>
            </a:r>
            <a:r>
              <a:rPr lang="en-US" altLang="ko-KR" sz="1800" b="1" dirty="0" smtClean="0"/>
              <a:t>– </a:t>
            </a:r>
            <a:r>
              <a:rPr lang="ko-KR" altLang="en-US" sz="1800" b="1" dirty="0" smtClean="0"/>
              <a:t>학습의 자동 중단</a:t>
            </a:r>
            <a:endParaRPr lang="en-US" altLang="ko-KR" sz="1800" b="1" dirty="0" smtClean="0"/>
          </a:p>
          <a:p>
            <a:pPr marL="457200" lvl="1" indent="0">
              <a:buNone/>
            </a:pPr>
            <a:endParaRPr lang="en-US" altLang="ko-KR" sz="1800" dirty="0" err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D80E-F1BF-45A5-A01F-1B154F642D00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77533" y="112516"/>
            <a:ext cx="10515600" cy="590372"/>
          </a:xfrm>
        </p:spPr>
        <p:txBody>
          <a:bodyPr>
            <a:normAutofit/>
          </a:bodyPr>
          <a:lstStyle/>
          <a:p>
            <a:r>
              <a:rPr lang="ko-KR" altLang="en-US" sz="2400" b="1" dirty="0" err="1"/>
              <a:t>딥러닝</a:t>
            </a:r>
            <a:r>
              <a:rPr lang="ko-KR" altLang="en-US" sz="2400" b="1" dirty="0"/>
              <a:t> 동작원리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45604"/>
            <a:ext cx="1216324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>
                  <a:lumMod val="50000"/>
                  <a:lumOff val="50000"/>
                </a:schemeClr>
              </a:solidFill>
              <a:latin typeface="옥션고딕 M" pitchFamily="2" charset="-127"/>
              <a:ea typeface="옥션고딕 M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3723" y="1224099"/>
            <a:ext cx="10720078" cy="435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학습이 진행될수록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학습셋의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정확도는 올라가지만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과적합으로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인해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실험 결과는 점점 나빠지게 됩니다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케라스에는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학습이 진행되어도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테스트셋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오차가 줄지 않으면 학습을 멈추게 하는 함수가 있습니다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r>
              <a:rPr lang="en-US" altLang="ko-KR" sz="1600" b="1" dirty="0">
                <a:solidFill>
                  <a:srgbClr val="C00000"/>
                </a:solidFill>
              </a:rPr>
              <a:t>from </a:t>
            </a:r>
            <a:r>
              <a:rPr lang="en-US" altLang="ko-KR" sz="1600" b="1" dirty="0" err="1">
                <a:solidFill>
                  <a:srgbClr val="C00000"/>
                </a:solidFill>
              </a:rPr>
              <a:t>keras.callbacks</a:t>
            </a:r>
            <a:r>
              <a:rPr lang="en-US" altLang="ko-KR" sz="1600" b="1" dirty="0">
                <a:solidFill>
                  <a:srgbClr val="C00000"/>
                </a:solidFill>
              </a:rPr>
              <a:t> import </a:t>
            </a:r>
            <a:r>
              <a:rPr lang="en-US" altLang="ko-KR" sz="1600" b="1" dirty="0" err="1">
                <a:solidFill>
                  <a:srgbClr val="C00000"/>
                </a:solidFill>
              </a:rPr>
              <a:t>EarlyStopping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.......................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자동 중단 설정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</a:rPr>
              <a:t>EarlyStopping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함수에 </a:t>
            </a:r>
            <a:r>
              <a:rPr lang="ko-KR" altLang="en-US" sz="1600" b="1" dirty="0" err="1">
                <a:solidFill>
                  <a:schemeClr val="accent6">
                    <a:lumMod val="75000"/>
                  </a:schemeClr>
                </a:solidFill>
              </a:rPr>
              <a:t>모니터할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 값과 테스트 오차가 좋아지지 않아도 몇 번까지 기다릴지를 정합니다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.)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모델 실행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결과 출력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6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14912</TotalTime>
  <Words>7926</Words>
  <Application>Microsoft Office PowerPoint</Application>
  <PresentationFormat>와이드스크린</PresentationFormat>
  <Paragraphs>1702</Paragraphs>
  <Slides>123</Slides>
  <Notes>121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0" baseType="lpstr">
      <vt:lpstr>JBold</vt:lpstr>
      <vt:lpstr>맑은 고딕</vt:lpstr>
      <vt:lpstr>옥션고딕 M</vt:lpstr>
      <vt:lpstr>Arial</vt:lpstr>
      <vt:lpstr>Times New Roman</vt:lpstr>
      <vt:lpstr>Wingdings</vt:lpstr>
      <vt:lpstr>Office 테마</vt:lpstr>
      <vt:lpstr>PowerPoint 프레젠테이션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환경설정 및 라이브러리</vt:lpstr>
      <vt:lpstr>환경설정 및 라이브러리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인공 지능과 머신 러닝, 딥 러닝의 차이점</vt:lpstr>
      <vt:lpstr>PowerPoint 프레젠테이션</vt:lpstr>
      <vt:lpstr>Deep Learning</vt:lpstr>
      <vt:lpstr>SQL Tuning Process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  <vt:lpstr>딥러닝 동작원리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student</cp:lastModifiedBy>
  <cp:revision>1365</cp:revision>
  <dcterms:created xsi:type="dcterms:W3CDTF">2018-11-04T06:36:08Z</dcterms:created>
  <dcterms:modified xsi:type="dcterms:W3CDTF">2019-12-30T09:20:18Z</dcterms:modified>
</cp:coreProperties>
</file>